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4"/>
    <p:sldMasterId id="2147483661" r:id="rId5"/>
  </p:sldMasterIdLst>
  <p:notesMasterIdLst>
    <p:notesMasterId r:id="rId39"/>
  </p:notesMasterIdLst>
  <p:sldIdLst>
    <p:sldId id="270" r:id="rId6"/>
    <p:sldId id="257" r:id="rId7"/>
    <p:sldId id="258" r:id="rId8"/>
    <p:sldId id="259" r:id="rId9"/>
    <p:sldId id="260" r:id="rId10"/>
    <p:sldId id="262" r:id="rId11"/>
    <p:sldId id="285" r:id="rId12"/>
    <p:sldId id="263" r:id="rId13"/>
    <p:sldId id="277" r:id="rId14"/>
    <p:sldId id="279" r:id="rId15"/>
    <p:sldId id="282" r:id="rId16"/>
    <p:sldId id="272" r:id="rId17"/>
    <p:sldId id="292" r:id="rId18"/>
    <p:sldId id="290" r:id="rId19"/>
    <p:sldId id="293" r:id="rId20"/>
    <p:sldId id="291" r:id="rId21"/>
    <p:sldId id="294" r:id="rId22"/>
    <p:sldId id="299" r:id="rId23"/>
    <p:sldId id="287" r:id="rId24"/>
    <p:sldId id="283" r:id="rId25"/>
    <p:sldId id="288" r:id="rId26"/>
    <p:sldId id="284" r:id="rId27"/>
    <p:sldId id="286" r:id="rId28"/>
    <p:sldId id="295" r:id="rId29"/>
    <p:sldId id="281" r:id="rId30"/>
    <p:sldId id="296" r:id="rId31"/>
    <p:sldId id="297" r:id="rId32"/>
    <p:sldId id="278" r:id="rId33"/>
    <p:sldId id="273" r:id="rId34"/>
    <p:sldId id="298" r:id="rId35"/>
    <p:sldId id="300" r:id="rId36"/>
    <p:sldId id="301" r:id="rId37"/>
    <p:sldId id="269" r:id="rId38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BA33778-D3C1-4515-AE91-F8C58CD6FADB}">
          <p14:sldIdLst>
            <p14:sldId id="270"/>
            <p14:sldId id="257"/>
            <p14:sldId id="258"/>
            <p14:sldId id="259"/>
            <p14:sldId id="260"/>
            <p14:sldId id="262"/>
            <p14:sldId id="285"/>
            <p14:sldId id="263"/>
            <p14:sldId id="277"/>
            <p14:sldId id="279"/>
            <p14:sldId id="282"/>
            <p14:sldId id="272"/>
            <p14:sldId id="292"/>
            <p14:sldId id="290"/>
            <p14:sldId id="293"/>
            <p14:sldId id="291"/>
            <p14:sldId id="294"/>
            <p14:sldId id="299"/>
            <p14:sldId id="287"/>
            <p14:sldId id="283"/>
            <p14:sldId id="288"/>
            <p14:sldId id="284"/>
            <p14:sldId id="286"/>
            <p14:sldId id="295"/>
            <p14:sldId id="281"/>
            <p14:sldId id="296"/>
            <p14:sldId id="297"/>
            <p14:sldId id="278"/>
            <p14:sldId id="273"/>
            <p14:sldId id="298"/>
            <p14:sldId id="300"/>
            <p14:sldId id="301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655">
          <p15:clr>
            <a:srgbClr val="A4A3A4"/>
          </p15:clr>
        </p15:guide>
        <p15:guide id="3" pos="118">
          <p15:clr>
            <a:srgbClr val="9AA0A6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40" roundtripDataSignature="AMtx7miGs4Q4pelUIz4wA7ewnRxYTA0p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Arkills" initials="BA" lastIdx="1" clrIdx="0">
    <p:extLst>
      <p:ext uri="{19B8F6BF-5375-455C-9EA6-DF929625EA0E}">
        <p15:presenceInfo xmlns:p15="http://schemas.microsoft.com/office/powerpoint/2012/main" userId="S::barkills@uw.edu::16ab7437-5a94-414c-bbe5-dcc02f592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912F9-54E6-DEEE-0BA5-2D9097E049DE}" v="72" dt="2020-10-12T15:59:06.743"/>
    <p1510:client id="{3DE59A59-11F5-C2A9-E49F-E0764B4541B7}" v="487" dt="2020-10-20T22:32:03.821"/>
    <p1510:client id="{C4CDF1FB-45DE-0C64-8948-BB4FE1164228}" v="2" dt="2020-10-22T15:15:03.157"/>
  </p1510:revLst>
</p1510:revInfo>
</file>

<file path=ppt/tableStyles.xml><?xml version="1.0" encoding="utf-8"?>
<a:tblStyleLst xmlns:a="http://schemas.openxmlformats.org/drawingml/2006/main" def="{018A1541-8B48-4DFC-BE07-F0881944F691}">
  <a:tblStyle styleId="{018A1541-8B48-4DFC-BE07-F0881944F69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05E09A4-0154-48EF-92E6-F3982572C7B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990" y="78"/>
      </p:cViewPr>
      <p:guideLst>
        <p:guide orient="horz" pos="2127"/>
        <p:guide pos="655"/>
        <p:guide pos="1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mfrye\Desktop\autopilot%20enrollmen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mfrye\Desktop\autopilot%20enrollmen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2"/>
                </a:solidFill>
              </a:rPr>
              <a:t>Autopilot domain joins per day</a:t>
            </a:r>
          </a:p>
        </c:rich>
      </c:tx>
      <c:overlay val="0"/>
      <c:spPr>
        <a:solidFill>
          <a:schemeClr val="tx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Sheet2!$A$1:$A$127</c:f>
              <c:numCache>
                <c:formatCode>d\-mmm\-yy</c:formatCode>
                <c:ptCount val="127"/>
                <c:pt idx="0">
                  <c:v>44000</c:v>
                </c:pt>
                <c:pt idx="1">
                  <c:v>44001</c:v>
                </c:pt>
                <c:pt idx="2">
                  <c:v>44002</c:v>
                </c:pt>
                <c:pt idx="3">
                  <c:v>44003</c:v>
                </c:pt>
                <c:pt idx="4">
                  <c:v>44004</c:v>
                </c:pt>
                <c:pt idx="5">
                  <c:v>44005</c:v>
                </c:pt>
                <c:pt idx="6">
                  <c:v>44006</c:v>
                </c:pt>
                <c:pt idx="7">
                  <c:v>44007</c:v>
                </c:pt>
                <c:pt idx="8">
                  <c:v>44008</c:v>
                </c:pt>
                <c:pt idx="9">
                  <c:v>44009</c:v>
                </c:pt>
                <c:pt idx="10">
                  <c:v>44010</c:v>
                </c:pt>
                <c:pt idx="11">
                  <c:v>44011</c:v>
                </c:pt>
                <c:pt idx="12">
                  <c:v>44012</c:v>
                </c:pt>
                <c:pt idx="13">
                  <c:v>44013</c:v>
                </c:pt>
                <c:pt idx="14">
                  <c:v>44014</c:v>
                </c:pt>
                <c:pt idx="15">
                  <c:v>44015</c:v>
                </c:pt>
                <c:pt idx="16">
                  <c:v>44016</c:v>
                </c:pt>
                <c:pt idx="17">
                  <c:v>44017</c:v>
                </c:pt>
                <c:pt idx="18">
                  <c:v>44018</c:v>
                </c:pt>
                <c:pt idx="19">
                  <c:v>44019</c:v>
                </c:pt>
                <c:pt idx="20">
                  <c:v>44020</c:v>
                </c:pt>
                <c:pt idx="21">
                  <c:v>44021</c:v>
                </c:pt>
                <c:pt idx="22">
                  <c:v>44022</c:v>
                </c:pt>
                <c:pt idx="23">
                  <c:v>44023</c:v>
                </c:pt>
                <c:pt idx="24">
                  <c:v>44024</c:v>
                </c:pt>
                <c:pt idx="25">
                  <c:v>44025</c:v>
                </c:pt>
                <c:pt idx="26">
                  <c:v>44026</c:v>
                </c:pt>
                <c:pt idx="27">
                  <c:v>44027</c:v>
                </c:pt>
                <c:pt idx="28">
                  <c:v>44028</c:v>
                </c:pt>
                <c:pt idx="29">
                  <c:v>44029</c:v>
                </c:pt>
                <c:pt idx="30">
                  <c:v>44030</c:v>
                </c:pt>
                <c:pt idx="31">
                  <c:v>44031</c:v>
                </c:pt>
                <c:pt idx="32">
                  <c:v>44032</c:v>
                </c:pt>
                <c:pt idx="33">
                  <c:v>44033</c:v>
                </c:pt>
                <c:pt idx="34">
                  <c:v>44034</c:v>
                </c:pt>
                <c:pt idx="35">
                  <c:v>44035</c:v>
                </c:pt>
                <c:pt idx="36">
                  <c:v>44036</c:v>
                </c:pt>
                <c:pt idx="37">
                  <c:v>44037</c:v>
                </c:pt>
                <c:pt idx="38">
                  <c:v>44038</c:v>
                </c:pt>
                <c:pt idx="39">
                  <c:v>44039</c:v>
                </c:pt>
                <c:pt idx="40">
                  <c:v>44040</c:v>
                </c:pt>
                <c:pt idx="41">
                  <c:v>44041</c:v>
                </c:pt>
                <c:pt idx="42">
                  <c:v>44042</c:v>
                </c:pt>
                <c:pt idx="43">
                  <c:v>44043</c:v>
                </c:pt>
                <c:pt idx="44">
                  <c:v>44044</c:v>
                </c:pt>
                <c:pt idx="45">
                  <c:v>44045</c:v>
                </c:pt>
                <c:pt idx="46">
                  <c:v>44046</c:v>
                </c:pt>
                <c:pt idx="47">
                  <c:v>44047</c:v>
                </c:pt>
                <c:pt idx="48">
                  <c:v>44048</c:v>
                </c:pt>
                <c:pt idx="49">
                  <c:v>44049</c:v>
                </c:pt>
                <c:pt idx="50">
                  <c:v>44050</c:v>
                </c:pt>
                <c:pt idx="51">
                  <c:v>44051</c:v>
                </c:pt>
                <c:pt idx="52">
                  <c:v>44052</c:v>
                </c:pt>
                <c:pt idx="53">
                  <c:v>44053</c:v>
                </c:pt>
                <c:pt idx="54">
                  <c:v>44054</c:v>
                </c:pt>
                <c:pt idx="55">
                  <c:v>44055</c:v>
                </c:pt>
                <c:pt idx="56">
                  <c:v>44056</c:v>
                </c:pt>
                <c:pt idx="57">
                  <c:v>44057</c:v>
                </c:pt>
                <c:pt idx="58">
                  <c:v>44058</c:v>
                </c:pt>
                <c:pt idx="59">
                  <c:v>44059</c:v>
                </c:pt>
                <c:pt idx="60">
                  <c:v>44060</c:v>
                </c:pt>
                <c:pt idx="61">
                  <c:v>44061</c:v>
                </c:pt>
                <c:pt idx="62">
                  <c:v>44062</c:v>
                </c:pt>
                <c:pt idx="63">
                  <c:v>44063</c:v>
                </c:pt>
                <c:pt idx="64">
                  <c:v>44064</c:v>
                </c:pt>
                <c:pt idx="65">
                  <c:v>44065</c:v>
                </c:pt>
                <c:pt idx="66">
                  <c:v>44066</c:v>
                </c:pt>
                <c:pt idx="67">
                  <c:v>44067</c:v>
                </c:pt>
                <c:pt idx="68">
                  <c:v>44068</c:v>
                </c:pt>
                <c:pt idx="69">
                  <c:v>44069</c:v>
                </c:pt>
                <c:pt idx="70">
                  <c:v>44070</c:v>
                </c:pt>
                <c:pt idx="71">
                  <c:v>44071</c:v>
                </c:pt>
                <c:pt idx="72">
                  <c:v>44072</c:v>
                </c:pt>
                <c:pt idx="73">
                  <c:v>44073</c:v>
                </c:pt>
                <c:pt idx="74">
                  <c:v>44074</c:v>
                </c:pt>
                <c:pt idx="75">
                  <c:v>44075</c:v>
                </c:pt>
                <c:pt idx="76">
                  <c:v>44076</c:v>
                </c:pt>
                <c:pt idx="77">
                  <c:v>44077</c:v>
                </c:pt>
                <c:pt idx="78">
                  <c:v>44078</c:v>
                </c:pt>
                <c:pt idx="79">
                  <c:v>44079</c:v>
                </c:pt>
                <c:pt idx="80">
                  <c:v>44080</c:v>
                </c:pt>
                <c:pt idx="81">
                  <c:v>44081</c:v>
                </c:pt>
                <c:pt idx="82">
                  <c:v>44082</c:v>
                </c:pt>
                <c:pt idx="83">
                  <c:v>44083</c:v>
                </c:pt>
                <c:pt idx="84">
                  <c:v>44084</c:v>
                </c:pt>
                <c:pt idx="85">
                  <c:v>44085</c:v>
                </c:pt>
                <c:pt idx="86">
                  <c:v>44086</c:v>
                </c:pt>
                <c:pt idx="87">
                  <c:v>44087</c:v>
                </c:pt>
                <c:pt idx="88">
                  <c:v>44088</c:v>
                </c:pt>
                <c:pt idx="89">
                  <c:v>44089</c:v>
                </c:pt>
                <c:pt idx="90">
                  <c:v>44090</c:v>
                </c:pt>
                <c:pt idx="91">
                  <c:v>44091</c:v>
                </c:pt>
                <c:pt idx="92">
                  <c:v>44092</c:v>
                </c:pt>
                <c:pt idx="93">
                  <c:v>44093</c:v>
                </c:pt>
                <c:pt idx="94">
                  <c:v>44094</c:v>
                </c:pt>
                <c:pt idx="95">
                  <c:v>44095</c:v>
                </c:pt>
                <c:pt idx="96">
                  <c:v>44096</c:v>
                </c:pt>
                <c:pt idx="97">
                  <c:v>44097</c:v>
                </c:pt>
                <c:pt idx="98">
                  <c:v>44098</c:v>
                </c:pt>
                <c:pt idx="99">
                  <c:v>44099</c:v>
                </c:pt>
                <c:pt idx="100">
                  <c:v>44100</c:v>
                </c:pt>
                <c:pt idx="101">
                  <c:v>44101</c:v>
                </c:pt>
                <c:pt idx="102">
                  <c:v>44102</c:v>
                </c:pt>
                <c:pt idx="103">
                  <c:v>44103</c:v>
                </c:pt>
                <c:pt idx="104">
                  <c:v>44104</c:v>
                </c:pt>
                <c:pt idx="105">
                  <c:v>44105</c:v>
                </c:pt>
                <c:pt idx="106">
                  <c:v>44106</c:v>
                </c:pt>
                <c:pt idx="107">
                  <c:v>44107</c:v>
                </c:pt>
                <c:pt idx="108">
                  <c:v>44108</c:v>
                </c:pt>
                <c:pt idx="109">
                  <c:v>44109</c:v>
                </c:pt>
                <c:pt idx="110">
                  <c:v>44110</c:v>
                </c:pt>
                <c:pt idx="111">
                  <c:v>44111</c:v>
                </c:pt>
                <c:pt idx="112">
                  <c:v>44112</c:v>
                </c:pt>
                <c:pt idx="113">
                  <c:v>44113</c:v>
                </c:pt>
                <c:pt idx="114">
                  <c:v>44114</c:v>
                </c:pt>
                <c:pt idx="115">
                  <c:v>44115</c:v>
                </c:pt>
                <c:pt idx="116">
                  <c:v>44116</c:v>
                </c:pt>
                <c:pt idx="117">
                  <c:v>44117</c:v>
                </c:pt>
                <c:pt idx="118">
                  <c:v>44118</c:v>
                </c:pt>
                <c:pt idx="119">
                  <c:v>44119</c:v>
                </c:pt>
                <c:pt idx="120">
                  <c:v>44120</c:v>
                </c:pt>
                <c:pt idx="121">
                  <c:v>44121</c:v>
                </c:pt>
                <c:pt idx="122">
                  <c:v>44122</c:v>
                </c:pt>
                <c:pt idx="123">
                  <c:v>44123</c:v>
                </c:pt>
                <c:pt idx="124">
                  <c:v>44124</c:v>
                </c:pt>
                <c:pt idx="125">
                  <c:v>44125</c:v>
                </c:pt>
                <c:pt idx="126">
                  <c:v>44126</c:v>
                </c:pt>
              </c:numCache>
            </c:numRef>
          </c:cat>
          <c:val>
            <c:numRef>
              <c:f>Sheet2!$B$1:$B$127</c:f>
              <c:numCache>
                <c:formatCode>General</c:formatCode>
                <c:ptCount val="127"/>
                <c:pt idx="0">
                  <c:v>2</c:v>
                </c:pt>
                <c:pt idx="1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11">
                  <c:v>1</c:v>
                </c:pt>
                <c:pt idx="13">
                  <c:v>1</c:v>
                </c:pt>
                <c:pt idx="18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5">
                  <c:v>4</c:v>
                </c:pt>
                <c:pt idx="26">
                  <c:v>3</c:v>
                </c:pt>
                <c:pt idx="27">
                  <c:v>1</c:v>
                </c:pt>
                <c:pt idx="28">
                  <c:v>4</c:v>
                </c:pt>
                <c:pt idx="29">
                  <c:v>2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40">
                  <c:v>1</c:v>
                </c:pt>
                <c:pt idx="42">
                  <c:v>1</c:v>
                </c:pt>
                <c:pt idx="43">
                  <c:v>3</c:v>
                </c:pt>
                <c:pt idx="47">
                  <c:v>2</c:v>
                </c:pt>
                <c:pt idx="48">
                  <c:v>3</c:v>
                </c:pt>
                <c:pt idx="49">
                  <c:v>2</c:v>
                </c:pt>
                <c:pt idx="62">
                  <c:v>2</c:v>
                </c:pt>
                <c:pt idx="63">
                  <c:v>3</c:v>
                </c:pt>
                <c:pt idx="67">
                  <c:v>2</c:v>
                </c:pt>
                <c:pt idx="68">
                  <c:v>4</c:v>
                </c:pt>
                <c:pt idx="69">
                  <c:v>2</c:v>
                </c:pt>
                <c:pt idx="70">
                  <c:v>1</c:v>
                </c:pt>
                <c:pt idx="72">
                  <c:v>1</c:v>
                </c:pt>
                <c:pt idx="73">
                  <c:v>3</c:v>
                </c:pt>
                <c:pt idx="74">
                  <c:v>8</c:v>
                </c:pt>
                <c:pt idx="75">
                  <c:v>9</c:v>
                </c:pt>
                <c:pt idx="77">
                  <c:v>1</c:v>
                </c:pt>
                <c:pt idx="82">
                  <c:v>1</c:v>
                </c:pt>
                <c:pt idx="83">
                  <c:v>2</c:v>
                </c:pt>
                <c:pt idx="84">
                  <c:v>2</c:v>
                </c:pt>
                <c:pt idx="85">
                  <c:v>1</c:v>
                </c:pt>
                <c:pt idx="88">
                  <c:v>2</c:v>
                </c:pt>
                <c:pt idx="89">
                  <c:v>1</c:v>
                </c:pt>
                <c:pt idx="91">
                  <c:v>6</c:v>
                </c:pt>
                <c:pt idx="92">
                  <c:v>6</c:v>
                </c:pt>
                <c:pt idx="94">
                  <c:v>1</c:v>
                </c:pt>
                <c:pt idx="95">
                  <c:v>5</c:v>
                </c:pt>
                <c:pt idx="97">
                  <c:v>2</c:v>
                </c:pt>
                <c:pt idx="98">
                  <c:v>1</c:v>
                </c:pt>
                <c:pt idx="99">
                  <c:v>1</c:v>
                </c:pt>
                <c:pt idx="102">
                  <c:v>3</c:v>
                </c:pt>
                <c:pt idx="103">
                  <c:v>7</c:v>
                </c:pt>
                <c:pt idx="105">
                  <c:v>2</c:v>
                </c:pt>
                <c:pt idx="106">
                  <c:v>3</c:v>
                </c:pt>
                <c:pt idx="107">
                  <c:v>1</c:v>
                </c:pt>
                <c:pt idx="109">
                  <c:v>2</c:v>
                </c:pt>
                <c:pt idx="113">
                  <c:v>1</c:v>
                </c:pt>
                <c:pt idx="114">
                  <c:v>1</c:v>
                </c:pt>
                <c:pt idx="116">
                  <c:v>5</c:v>
                </c:pt>
                <c:pt idx="118">
                  <c:v>1</c:v>
                </c:pt>
                <c:pt idx="120">
                  <c:v>1</c:v>
                </c:pt>
                <c:pt idx="123">
                  <c:v>5</c:v>
                </c:pt>
                <c:pt idx="1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B-4F63-A0B0-BDC15AC90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45639520"/>
        <c:axId val="1745656992"/>
      </c:barChart>
      <c:dateAx>
        <c:axId val="1745639520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656992"/>
        <c:crosses val="autoZero"/>
        <c:auto val="1"/>
        <c:lblOffset val="100"/>
        <c:baseTimeUnit val="days"/>
      </c:dateAx>
      <c:valAx>
        <c:axId val="174565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63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2"/>
                </a:solidFill>
              </a:rPr>
              <a:t>Total computers joined using Autopilot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Sheet2!$A$1:$A$128</c:f>
              <c:numCache>
                <c:formatCode>d\-mmm\-yy</c:formatCode>
                <c:ptCount val="128"/>
                <c:pt idx="0">
                  <c:v>44000</c:v>
                </c:pt>
                <c:pt idx="1">
                  <c:v>44001</c:v>
                </c:pt>
                <c:pt idx="2">
                  <c:v>44002</c:v>
                </c:pt>
                <c:pt idx="3">
                  <c:v>44003</c:v>
                </c:pt>
                <c:pt idx="4">
                  <c:v>44004</c:v>
                </c:pt>
                <c:pt idx="5">
                  <c:v>44005</c:v>
                </c:pt>
                <c:pt idx="6">
                  <c:v>44006</c:v>
                </c:pt>
                <c:pt idx="7">
                  <c:v>44007</c:v>
                </c:pt>
                <c:pt idx="8">
                  <c:v>44008</c:v>
                </c:pt>
                <c:pt idx="9">
                  <c:v>44009</c:v>
                </c:pt>
                <c:pt idx="10">
                  <c:v>44010</c:v>
                </c:pt>
                <c:pt idx="11">
                  <c:v>44011</c:v>
                </c:pt>
                <c:pt idx="12">
                  <c:v>44012</c:v>
                </c:pt>
                <c:pt idx="13">
                  <c:v>44013</c:v>
                </c:pt>
                <c:pt idx="14">
                  <c:v>44014</c:v>
                </c:pt>
                <c:pt idx="15">
                  <c:v>44015</c:v>
                </c:pt>
                <c:pt idx="16">
                  <c:v>44016</c:v>
                </c:pt>
                <c:pt idx="17">
                  <c:v>44017</c:v>
                </c:pt>
                <c:pt idx="18">
                  <c:v>44018</c:v>
                </c:pt>
                <c:pt idx="19">
                  <c:v>44019</c:v>
                </c:pt>
                <c:pt idx="20">
                  <c:v>44020</c:v>
                </c:pt>
                <c:pt idx="21">
                  <c:v>44021</c:v>
                </c:pt>
                <c:pt idx="22">
                  <c:v>44022</c:v>
                </c:pt>
                <c:pt idx="23">
                  <c:v>44023</c:v>
                </c:pt>
                <c:pt idx="24">
                  <c:v>44024</c:v>
                </c:pt>
                <c:pt idx="25">
                  <c:v>44025</c:v>
                </c:pt>
                <c:pt idx="26">
                  <c:v>44026</c:v>
                </c:pt>
                <c:pt idx="27">
                  <c:v>44027</c:v>
                </c:pt>
                <c:pt idx="28">
                  <c:v>44028</c:v>
                </c:pt>
                <c:pt idx="29">
                  <c:v>44029</c:v>
                </c:pt>
                <c:pt idx="30">
                  <c:v>44030</c:v>
                </c:pt>
                <c:pt idx="31">
                  <c:v>44031</c:v>
                </c:pt>
                <c:pt idx="32">
                  <c:v>44032</c:v>
                </c:pt>
                <c:pt idx="33">
                  <c:v>44033</c:v>
                </c:pt>
                <c:pt idx="34">
                  <c:v>44034</c:v>
                </c:pt>
                <c:pt idx="35">
                  <c:v>44035</c:v>
                </c:pt>
                <c:pt idx="36">
                  <c:v>44036</c:v>
                </c:pt>
                <c:pt idx="37">
                  <c:v>44037</c:v>
                </c:pt>
                <c:pt idx="38">
                  <c:v>44038</c:v>
                </c:pt>
                <c:pt idx="39">
                  <c:v>44039</c:v>
                </c:pt>
                <c:pt idx="40">
                  <c:v>44040</c:v>
                </c:pt>
                <c:pt idx="41">
                  <c:v>44041</c:v>
                </c:pt>
                <c:pt idx="42">
                  <c:v>44042</c:v>
                </c:pt>
                <c:pt idx="43">
                  <c:v>44043</c:v>
                </c:pt>
                <c:pt idx="44">
                  <c:v>44044</c:v>
                </c:pt>
                <c:pt idx="45">
                  <c:v>44045</c:v>
                </c:pt>
                <c:pt idx="46">
                  <c:v>44046</c:v>
                </c:pt>
                <c:pt idx="47">
                  <c:v>44047</c:v>
                </c:pt>
                <c:pt idx="48">
                  <c:v>44048</c:v>
                </c:pt>
                <c:pt idx="49">
                  <c:v>44049</c:v>
                </c:pt>
                <c:pt idx="50">
                  <c:v>44050</c:v>
                </c:pt>
                <c:pt idx="51">
                  <c:v>44051</c:v>
                </c:pt>
                <c:pt idx="52">
                  <c:v>44052</c:v>
                </c:pt>
                <c:pt idx="53">
                  <c:v>44053</c:v>
                </c:pt>
                <c:pt idx="54">
                  <c:v>44054</c:v>
                </c:pt>
                <c:pt idx="55">
                  <c:v>44055</c:v>
                </c:pt>
                <c:pt idx="56">
                  <c:v>44056</c:v>
                </c:pt>
                <c:pt idx="57">
                  <c:v>44057</c:v>
                </c:pt>
                <c:pt idx="58">
                  <c:v>44058</c:v>
                </c:pt>
                <c:pt idx="59">
                  <c:v>44059</c:v>
                </c:pt>
                <c:pt idx="60">
                  <c:v>44060</c:v>
                </c:pt>
                <c:pt idx="61">
                  <c:v>44061</c:v>
                </c:pt>
                <c:pt idx="62">
                  <c:v>44062</c:v>
                </c:pt>
                <c:pt idx="63">
                  <c:v>44063</c:v>
                </c:pt>
                <c:pt idx="64">
                  <c:v>44064</c:v>
                </c:pt>
                <c:pt idx="65">
                  <c:v>44065</c:v>
                </c:pt>
                <c:pt idx="66">
                  <c:v>44066</c:v>
                </c:pt>
                <c:pt idx="67">
                  <c:v>44067</c:v>
                </c:pt>
                <c:pt idx="68">
                  <c:v>44068</c:v>
                </c:pt>
                <c:pt idx="69">
                  <c:v>44069</c:v>
                </c:pt>
                <c:pt idx="70">
                  <c:v>44070</c:v>
                </c:pt>
                <c:pt idx="71">
                  <c:v>44071</c:v>
                </c:pt>
                <c:pt idx="72">
                  <c:v>44072</c:v>
                </c:pt>
                <c:pt idx="73">
                  <c:v>44073</c:v>
                </c:pt>
                <c:pt idx="74">
                  <c:v>44074</c:v>
                </c:pt>
                <c:pt idx="75">
                  <c:v>44075</c:v>
                </c:pt>
                <c:pt idx="76">
                  <c:v>44076</c:v>
                </c:pt>
                <c:pt idx="77">
                  <c:v>44077</c:v>
                </c:pt>
                <c:pt idx="78">
                  <c:v>44078</c:v>
                </c:pt>
                <c:pt idx="79">
                  <c:v>44079</c:v>
                </c:pt>
                <c:pt idx="80">
                  <c:v>44080</c:v>
                </c:pt>
                <c:pt idx="81">
                  <c:v>44081</c:v>
                </c:pt>
                <c:pt idx="82">
                  <c:v>44082</c:v>
                </c:pt>
                <c:pt idx="83">
                  <c:v>44083</c:v>
                </c:pt>
                <c:pt idx="84">
                  <c:v>44084</c:v>
                </c:pt>
                <c:pt idx="85">
                  <c:v>44085</c:v>
                </c:pt>
                <c:pt idx="86">
                  <c:v>44086</c:v>
                </c:pt>
                <c:pt idx="87">
                  <c:v>44087</c:v>
                </c:pt>
                <c:pt idx="88">
                  <c:v>44088</c:v>
                </c:pt>
                <c:pt idx="89">
                  <c:v>44089</c:v>
                </c:pt>
                <c:pt idx="90">
                  <c:v>44090</c:v>
                </c:pt>
                <c:pt idx="91">
                  <c:v>44091</c:v>
                </c:pt>
                <c:pt idx="92">
                  <c:v>44092</c:v>
                </c:pt>
                <c:pt idx="93">
                  <c:v>44093</c:v>
                </c:pt>
                <c:pt idx="94">
                  <c:v>44094</c:v>
                </c:pt>
                <c:pt idx="95">
                  <c:v>44095</c:v>
                </c:pt>
                <c:pt idx="96">
                  <c:v>44096</c:v>
                </c:pt>
                <c:pt idx="97">
                  <c:v>44097</c:v>
                </c:pt>
                <c:pt idx="98">
                  <c:v>44098</c:v>
                </c:pt>
                <c:pt idx="99">
                  <c:v>44099</c:v>
                </c:pt>
                <c:pt idx="100">
                  <c:v>44100</c:v>
                </c:pt>
                <c:pt idx="101">
                  <c:v>44101</c:v>
                </c:pt>
                <c:pt idx="102">
                  <c:v>44102</c:v>
                </c:pt>
                <c:pt idx="103">
                  <c:v>44103</c:v>
                </c:pt>
                <c:pt idx="104">
                  <c:v>44104</c:v>
                </c:pt>
                <c:pt idx="105">
                  <c:v>44105</c:v>
                </c:pt>
                <c:pt idx="106">
                  <c:v>44106</c:v>
                </c:pt>
                <c:pt idx="107">
                  <c:v>44107</c:v>
                </c:pt>
                <c:pt idx="108">
                  <c:v>44108</c:v>
                </c:pt>
                <c:pt idx="109">
                  <c:v>44109</c:v>
                </c:pt>
                <c:pt idx="110">
                  <c:v>44110</c:v>
                </c:pt>
                <c:pt idx="111">
                  <c:v>44111</c:v>
                </c:pt>
                <c:pt idx="112">
                  <c:v>44112</c:v>
                </c:pt>
                <c:pt idx="113">
                  <c:v>44113</c:v>
                </c:pt>
                <c:pt idx="114">
                  <c:v>44114</c:v>
                </c:pt>
                <c:pt idx="115">
                  <c:v>44115</c:v>
                </c:pt>
                <c:pt idx="116">
                  <c:v>44116</c:v>
                </c:pt>
                <c:pt idx="117">
                  <c:v>44117</c:v>
                </c:pt>
                <c:pt idx="118">
                  <c:v>44118</c:v>
                </c:pt>
                <c:pt idx="119">
                  <c:v>44119</c:v>
                </c:pt>
                <c:pt idx="120">
                  <c:v>44120</c:v>
                </c:pt>
                <c:pt idx="121">
                  <c:v>44121</c:v>
                </c:pt>
                <c:pt idx="122">
                  <c:v>44122</c:v>
                </c:pt>
                <c:pt idx="123">
                  <c:v>44123</c:v>
                </c:pt>
                <c:pt idx="124">
                  <c:v>44124</c:v>
                </c:pt>
                <c:pt idx="125">
                  <c:v>44125</c:v>
                </c:pt>
                <c:pt idx="126">
                  <c:v>44126</c:v>
                </c:pt>
                <c:pt idx="127">
                  <c:v>44127</c:v>
                </c:pt>
              </c:numCache>
            </c:numRef>
          </c:cat>
          <c:val>
            <c:numRef>
              <c:f>Sheet2!$C$1:$C$128</c:f>
              <c:numCache>
                <c:formatCode>General</c:formatCode>
                <c:ptCount val="128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14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19</c:v>
                </c:pt>
                <c:pt idx="23">
                  <c:v>19</c:v>
                </c:pt>
                <c:pt idx="24">
                  <c:v>19</c:v>
                </c:pt>
                <c:pt idx="25">
                  <c:v>23</c:v>
                </c:pt>
                <c:pt idx="26">
                  <c:v>26</c:v>
                </c:pt>
                <c:pt idx="27">
                  <c:v>27</c:v>
                </c:pt>
                <c:pt idx="28">
                  <c:v>31</c:v>
                </c:pt>
                <c:pt idx="29">
                  <c:v>33</c:v>
                </c:pt>
                <c:pt idx="30">
                  <c:v>33</c:v>
                </c:pt>
                <c:pt idx="31">
                  <c:v>33</c:v>
                </c:pt>
                <c:pt idx="32">
                  <c:v>34</c:v>
                </c:pt>
                <c:pt idx="33">
                  <c:v>36</c:v>
                </c:pt>
                <c:pt idx="34">
                  <c:v>37</c:v>
                </c:pt>
                <c:pt idx="35">
                  <c:v>39</c:v>
                </c:pt>
                <c:pt idx="36">
                  <c:v>39</c:v>
                </c:pt>
                <c:pt idx="37">
                  <c:v>39</c:v>
                </c:pt>
                <c:pt idx="38">
                  <c:v>39</c:v>
                </c:pt>
                <c:pt idx="39">
                  <c:v>39</c:v>
                </c:pt>
                <c:pt idx="40">
                  <c:v>40</c:v>
                </c:pt>
                <c:pt idx="41">
                  <c:v>40</c:v>
                </c:pt>
                <c:pt idx="42">
                  <c:v>41</c:v>
                </c:pt>
                <c:pt idx="43">
                  <c:v>44</c:v>
                </c:pt>
                <c:pt idx="44">
                  <c:v>44</c:v>
                </c:pt>
                <c:pt idx="45">
                  <c:v>44</c:v>
                </c:pt>
                <c:pt idx="46">
                  <c:v>44</c:v>
                </c:pt>
                <c:pt idx="47">
                  <c:v>46</c:v>
                </c:pt>
                <c:pt idx="48">
                  <c:v>49</c:v>
                </c:pt>
                <c:pt idx="49">
                  <c:v>51</c:v>
                </c:pt>
                <c:pt idx="50">
                  <c:v>51</c:v>
                </c:pt>
                <c:pt idx="51">
                  <c:v>51</c:v>
                </c:pt>
                <c:pt idx="52">
                  <c:v>51</c:v>
                </c:pt>
                <c:pt idx="53">
                  <c:v>51</c:v>
                </c:pt>
                <c:pt idx="54">
                  <c:v>51</c:v>
                </c:pt>
                <c:pt idx="55">
                  <c:v>51</c:v>
                </c:pt>
                <c:pt idx="56">
                  <c:v>51</c:v>
                </c:pt>
                <c:pt idx="57">
                  <c:v>51</c:v>
                </c:pt>
                <c:pt idx="58">
                  <c:v>51</c:v>
                </c:pt>
                <c:pt idx="59">
                  <c:v>51</c:v>
                </c:pt>
                <c:pt idx="60">
                  <c:v>51</c:v>
                </c:pt>
                <c:pt idx="61">
                  <c:v>51</c:v>
                </c:pt>
                <c:pt idx="62">
                  <c:v>53</c:v>
                </c:pt>
                <c:pt idx="63">
                  <c:v>56</c:v>
                </c:pt>
                <c:pt idx="64">
                  <c:v>56</c:v>
                </c:pt>
                <c:pt idx="65">
                  <c:v>56</c:v>
                </c:pt>
                <c:pt idx="66">
                  <c:v>56</c:v>
                </c:pt>
                <c:pt idx="67">
                  <c:v>58</c:v>
                </c:pt>
                <c:pt idx="68">
                  <c:v>62</c:v>
                </c:pt>
                <c:pt idx="69">
                  <c:v>64</c:v>
                </c:pt>
                <c:pt idx="70">
                  <c:v>65</c:v>
                </c:pt>
                <c:pt idx="71">
                  <c:v>65</c:v>
                </c:pt>
                <c:pt idx="72">
                  <c:v>66</c:v>
                </c:pt>
                <c:pt idx="73">
                  <c:v>69</c:v>
                </c:pt>
                <c:pt idx="74">
                  <c:v>77</c:v>
                </c:pt>
                <c:pt idx="75">
                  <c:v>86</c:v>
                </c:pt>
                <c:pt idx="76">
                  <c:v>86</c:v>
                </c:pt>
                <c:pt idx="77">
                  <c:v>87</c:v>
                </c:pt>
                <c:pt idx="78">
                  <c:v>87</c:v>
                </c:pt>
                <c:pt idx="79">
                  <c:v>87</c:v>
                </c:pt>
                <c:pt idx="80">
                  <c:v>87</c:v>
                </c:pt>
                <c:pt idx="81">
                  <c:v>87</c:v>
                </c:pt>
                <c:pt idx="82">
                  <c:v>88</c:v>
                </c:pt>
                <c:pt idx="83">
                  <c:v>90</c:v>
                </c:pt>
                <c:pt idx="84">
                  <c:v>92</c:v>
                </c:pt>
                <c:pt idx="85">
                  <c:v>93</c:v>
                </c:pt>
                <c:pt idx="86">
                  <c:v>93</c:v>
                </c:pt>
                <c:pt idx="87">
                  <c:v>93</c:v>
                </c:pt>
                <c:pt idx="88">
                  <c:v>95</c:v>
                </c:pt>
                <c:pt idx="89">
                  <c:v>96</c:v>
                </c:pt>
                <c:pt idx="90">
                  <c:v>96</c:v>
                </c:pt>
                <c:pt idx="91">
                  <c:v>102</c:v>
                </c:pt>
                <c:pt idx="92">
                  <c:v>108</c:v>
                </c:pt>
                <c:pt idx="93">
                  <c:v>108</c:v>
                </c:pt>
                <c:pt idx="94">
                  <c:v>109</c:v>
                </c:pt>
                <c:pt idx="95">
                  <c:v>114</c:v>
                </c:pt>
                <c:pt idx="96">
                  <c:v>114</c:v>
                </c:pt>
                <c:pt idx="97">
                  <c:v>116</c:v>
                </c:pt>
                <c:pt idx="98">
                  <c:v>117</c:v>
                </c:pt>
                <c:pt idx="99">
                  <c:v>118</c:v>
                </c:pt>
                <c:pt idx="100">
                  <c:v>118</c:v>
                </c:pt>
                <c:pt idx="101">
                  <c:v>118</c:v>
                </c:pt>
                <c:pt idx="102">
                  <c:v>121</c:v>
                </c:pt>
                <c:pt idx="103">
                  <c:v>128</c:v>
                </c:pt>
                <c:pt idx="104">
                  <c:v>128</c:v>
                </c:pt>
                <c:pt idx="105">
                  <c:v>130</c:v>
                </c:pt>
                <c:pt idx="106">
                  <c:v>133</c:v>
                </c:pt>
                <c:pt idx="107">
                  <c:v>134</c:v>
                </c:pt>
                <c:pt idx="108">
                  <c:v>134</c:v>
                </c:pt>
                <c:pt idx="109">
                  <c:v>136</c:v>
                </c:pt>
                <c:pt idx="110">
                  <c:v>136</c:v>
                </c:pt>
                <c:pt idx="111">
                  <c:v>136</c:v>
                </c:pt>
                <c:pt idx="112">
                  <c:v>136</c:v>
                </c:pt>
                <c:pt idx="113">
                  <c:v>137</c:v>
                </c:pt>
                <c:pt idx="114">
                  <c:v>138</c:v>
                </c:pt>
                <c:pt idx="115">
                  <c:v>138</c:v>
                </c:pt>
                <c:pt idx="116">
                  <c:v>143</c:v>
                </c:pt>
                <c:pt idx="117">
                  <c:v>143</c:v>
                </c:pt>
                <c:pt idx="118">
                  <c:v>144</c:v>
                </c:pt>
                <c:pt idx="119">
                  <c:v>144</c:v>
                </c:pt>
                <c:pt idx="120">
                  <c:v>145</c:v>
                </c:pt>
                <c:pt idx="121">
                  <c:v>145</c:v>
                </c:pt>
                <c:pt idx="122">
                  <c:v>145</c:v>
                </c:pt>
                <c:pt idx="123">
                  <c:v>150</c:v>
                </c:pt>
                <c:pt idx="124">
                  <c:v>150</c:v>
                </c:pt>
                <c:pt idx="125">
                  <c:v>151</c:v>
                </c:pt>
                <c:pt idx="126">
                  <c:v>151</c:v>
                </c:pt>
                <c:pt idx="127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4-4AE5-8429-67F8C44B3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636192"/>
        <c:axId val="1745653664"/>
      </c:areaChart>
      <c:dateAx>
        <c:axId val="1745636192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653664"/>
        <c:crosses val="autoZero"/>
        <c:auto val="1"/>
        <c:lblOffset val="100"/>
        <c:baseTimeUnit val="days"/>
      </c:dateAx>
      <c:valAx>
        <c:axId val="174565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636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ABF02-BBD1-4440-87CC-DD9D7BA6D6B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2CC8BD-43AE-417D-BCC7-2C26C02AA2F3}">
      <dgm:prSet phldrT="[Text]" custT="1"/>
      <dgm:spPr/>
      <dgm:t>
        <a:bodyPr/>
        <a:lstStyle/>
        <a:p>
          <a:r>
            <a:rPr lang="en-US" sz="3000" dirty="0"/>
            <a:t>New Device</a:t>
          </a:r>
        </a:p>
      </dgm:t>
    </dgm:pt>
    <dgm:pt modelId="{4C437E4A-5D62-4A5F-A815-45F1723E856B}" type="parTrans" cxnId="{6F3F6FCB-7FCD-4B38-ACC5-BF6F0A185738}">
      <dgm:prSet/>
      <dgm:spPr/>
      <dgm:t>
        <a:bodyPr/>
        <a:lstStyle/>
        <a:p>
          <a:endParaRPr lang="en-US"/>
        </a:p>
      </dgm:t>
    </dgm:pt>
    <dgm:pt modelId="{8A60090E-EBA5-482A-ACA8-064053D774B8}" type="sibTrans" cxnId="{6F3F6FCB-7FCD-4B38-ACC5-BF6F0A185738}">
      <dgm:prSet/>
      <dgm:spPr/>
      <dgm:t>
        <a:bodyPr/>
        <a:lstStyle/>
        <a:p>
          <a:endParaRPr lang="en-US"/>
        </a:p>
      </dgm:t>
    </dgm:pt>
    <dgm:pt modelId="{041D34EE-2C5D-4679-82BE-C7D18C6DDC14}">
      <dgm:prSet phldrT="[Text]"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Purchased from an Autopilot enrolled vendor</a:t>
          </a:r>
          <a:endParaRPr lang="en-US" dirty="0"/>
        </a:p>
      </dgm:t>
    </dgm:pt>
    <dgm:pt modelId="{3B49C302-FB5C-42F7-A653-E27657FD4A92}" type="parTrans" cxnId="{F9E1042A-FFBF-4757-85FD-5A4F2B932B45}">
      <dgm:prSet/>
      <dgm:spPr/>
      <dgm:t>
        <a:bodyPr/>
        <a:lstStyle/>
        <a:p>
          <a:endParaRPr lang="en-US"/>
        </a:p>
      </dgm:t>
    </dgm:pt>
    <dgm:pt modelId="{FE6B9D4C-1101-4279-B8A9-9BCE9F030BE8}" type="sibTrans" cxnId="{F9E1042A-FFBF-4757-85FD-5A4F2B932B45}">
      <dgm:prSet/>
      <dgm:spPr/>
      <dgm:t>
        <a:bodyPr/>
        <a:lstStyle/>
        <a:p>
          <a:endParaRPr lang="en-US"/>
        </a:p>
      </dgm:t>
    </dgm:pt>
    <dgm:pt modelId="{B2EFA060-2CEC-4B0D-9B32-CFCC29F63F35}">
      <dgm:prSet phldrT="[Text]"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Hardware information collected manually and uploaded by UWIT staff</a:t>
          </a:r>
          <a:endParaRPr lang="en-US" dirty="0"/>
        </a:p>
      </dgm:t>
    </dgm:pt>
    <dgm:pt modelId="{2D0287BA-0B0D-4620-A07F-F232CFD0CDE2}" type="parTrans" cxnId="{9B7AE11B-C2CD-4A9A-83B8-565040F89FE2}">
      <dgm:prSet/>
      <dgm:spPr/>
      <dgm:t>
        <a:bodyPr/>
        <a:lstStyle/>
        <a:p>
          <a:endParaRPr lang="en-US"/>
        </a:p>
      </dgm:t>
    </dgm:pt>
    <dgm:pt modelId="{3645C454-2FD4-40C0-AA21-C435D8C1450D}" type="sibTrans" cxnId="{9B7AE11B-C2CD-4A9A-83B8-565040F89FE2}">
      <dgm:prSet/>
      <dgm:spPr/>
      <dgm:t>
        <a:bodyPr/>
        <a:lstStyle/>
        <a:p>
          <a:endParaRPr lang="en-US"/>
        </a:p>
      </dgm:t>
    </dgm:pt>
    <dgm:pt modelId="{AA16022C-51E2-4624-BDA2-3EB54540E165}">
      <dgm:prSet phldrT="[Text]" custT="1"/>
      <dgm:spPr/>
      <dgm:t>
        <a:bodyPr/>
        <a:lstStyle/>
        <a:p>
          <a:r>
            <a:rPr lang="en-US" sz="3000" dirty="0"/>
            <a:t>Existing device</a:t>
          </a:r>
        </a:p>
      </dgm:t>
    </dgm:pt>
    <dgm:pt modelId="{8E8119B0-71B8-495F-8DBD-D360C3293DEC}" type="parTrans" cxnId="{9217F0BA-F107-4234-ACD4-EFC944019B8F}">
      <dgm:prSet/>
      <dgm:spPr/>
      <dgm:t>
        <a:bodyPr/>
        <a:lstStyle/>
        <a:p>
          <a:endParaRPr lang="en-US"/>
        </a:p>
      </dgm:t>
    </dgm:pt>
    <dgm:pt modelId="{4ECB208A-E48A-49E0-BF37-28A0A03AEBAB}" type="sibTrans" cxnId="{9217F0BA-F107-4234-ACD4-EFC944019B8F}">
      <dgm:prSet/>
      <dgm:spPr/>
      <dgm:t>
        <a:bodyPr/>
        <a:lstStyle/>
        <a:p>
          <a:endParaRPr lang="en-US"/>
        </a:p>
      </dgm:t>
    </dgm:pt>
    <dgm:pt modelId="{0A337389-0747-4F15-8402-7E3992E4125D}">
      <dgm:prSet phldrT="[Text]"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End-user’s university-owned device needs to be restored to a known working state.</a:t>
          </a:r>
          <a:endParaRPr lang="en-US" dirty="0"/>
        </a:p>
      </dgm:t>
    </dgm:pt>
    <dgm:pt modelId="{1DD68866-00E1-4391-9BFB-0EBA28C55020}" type="parTrans" cxnId="{155F30BD-8CAA-4520-8525-E3F07138CB71}">
      <dgm:prSet/>
      <dgm:spPr/>
      <dgm:t>
        <a:bodyPr/>
        <a:lstStyle/>
        <a:p>
          <a:endParaRPr lang="en-US"/>
        </a:p>
      </dgm:t>
    </dgm:pt>
    <dgm:pt modelId="{82218D92-FAB1-4F39-BC2D-1A141092D0F9}" type="sibTrans" cxnId="{155F30BD-8CAA-4520-8525-E3F07138CB71}">
      <dgm:prSet/>
      <dgm:spPr/>
      <dgm:t>
        <a:bodyPr/>
        <a:lstStyle/>
        <a:p>
          <a:endParaRPr lang="en-US"/>
        </a:p>
      </dgm:t>
    </dgm:pt>
    <dgm:pt modelId="{27CE300E-27CA-4DE6-8B40-754FC0EEA410}">
      <dgm:prSet phldrT="[Text]"/>
      <dgm:spPr/>
      <dgm:t>
        <a:bodyPr/>
        <a:lstStyle/>
        <a:p>
          <a:r>
            <a:rPr lang="en-US" dirty="0"/>
            <a:t>Device needs to be reset for reassignment to a new user.</a:t>
          </a:r>
        </a:p>
      </dgm:t>
    </dgm:pt>
    <dgm:pt modelId="{ACDA130C-013D-4638-B365-73A8D21476BB}" type="parTrans" cxnId="{D23761F7-9397-4C9A-8F6A-028A5B5A3764}">
      <dgm:prSet/>
      <dgm:spPr/>
      <dgm:t>
        <a:bodyPr/>
        <a:lstStyle/>
        <a:p>
          <a:endParaRPr lang="en-US"/>
        </a:p>
      </dgm:t>
    </dgm:pt>
    <dgm:pt modelId="{63A115BA-8D9E-4344-886B-2166DF6DAAD5}" type="sibTrans" cxnId="{D23761F7-9397-4C9A-8F6A-028A5B5A3764}">
      <dgm:prSet/>
      <dgm:spPr/>
      <dgm:t>
        <a:bodyPr/>
        <a:lstStyle/>
        <a:p>
          <a:endParaRPr lang="en-US"/>
        </a:p>
      </dgm:t>
    </dgm:pt>
    <dgm:pt modelId="{A927EC4D-9BCB-4A38-9683-05BE54B95A60}">
      <dgm:prSet phldrT="[Text]" custT="1"/>
      <dgm:spPr/>
      <dgm:t>
        <a:bodyPr/>
        <a:lstStyle/>
        <a:p>
          <a:r>
            <a:rPr lang="en-US" sz="3000" dirty="0"/>
            <a:t>Unit IT</a:t>
          </a:r>
        </a:p>
      </dgm:t>
    </dgm:pt>
    <dgm:pt modelId="{0C4CB9FD-86E7-41B7-8A61-E108BACDA411}" type="parTrans" cxnId="{FF69A6CE-2B11-4D7F-815E-453E34548A7B}">
      <dgm:prSet/>
      <dgm:spPr/>
      <dgm:t>
        <a:bodyPr/>
        <a:lstStyle/>
        <a:p>
          <a:endParaRPr lang="en-US"/>
        </a:p>
      </dgm:t>
    </dgm:pt>
    <dgm:pt modelId="{4DF1C48B-6114-4A46-B8B6-A37FA7F9FF39}" type="sibTrans" cxnId="{FF69A6CE-2B11-4D7F-815E-453E34548A7B}">
      <dgm:prSet/>
      <dgm:spPr/>
      <dgm:t>
        <a:bodyPr/>
        <a:lstStyle/>
        <a:p>
          <a:endParaRPr lang="en-US"/>
        </a:p>
      </dgm:t>
    </dgm:pt>
    <dgm:pt modelId="{24113889-50B0-47A8-923C-5FB6D449CA4A}">
      <dgm:prSet phldrT="[Text]"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End-user receives a new university-owned device that needs to be configured to the specifications of their unit IT.</a:t>
          </a:r>
          <a:endParaRPr lang="en-US" dirty="0"/>
        </a:p>
      </dgm:t>
    </dgm:pt>
    <dgm:pt modelId="{7DBE8B46-8CD5-46B9-96CD-2A7738B00325}" type="parTrans" cxnId="{2B7EFE34-36CE-4F36-9356-A433AC03D7A9}">
      <dgm:prSet/>
      <dgm:spPr/>
      <dgm:t>
        <a:bodyPr/>
        <a:lstStyle/>
        <a:p>
          <a:endParaRPr lang="en-US"/>
        </a:p>
      </dgm:t>
    </dgm:pt>
    <dgm:pt modelId="{183CF891-FCC1-4702-965F-0B52AD9563A9}" type="sibTrans" cxnId="{2B7EFE34-36CE-4F36-9356-A433AC03D7A9}">
      <dgm:prSet/>
      <dgm:spPr/>
      <dgm:t>
        <a:bodyPr/>
        <a:lstStyle/>
        <a:p>
          <a:endParaRPr lang="en-US"/>
        </a:p>
      </dgm:t>
    </dgm:pt>
    <dgm:pt modelId="{53817874-4C78-4EC5-B620-C1BB60D26246}">
      <dgm:prSet phldrT="[Text]"/>
      <dgm:spPr/>
      <dgm:t>
        <a:bodyPr/>
        <a:lstStyle/>
        <a:p>
          <a:r>
            <a:rPr lang="en-US" b="0" dirty="0"/>
            <a:t>Unit 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IT wants devices configured with particular settings and applications when/after they are built or rebuilt</a:t>
          </a:r>
          <a:endParaRPr lang="en-US" dirty="0"/>
        </a:p>
      </dgm:t>
    </dgm:pt>
    <dgm:pt modelId="{F74AC39D-6D88-4B6B-8277-E3E1A9E233D5}" type="parTrans" cxnId="{ECBD2B38-334C-4DFD-B7ED-D54982030E7B}">
      <dgm:prSet/>
      <dgm:spPr/>
      <dgm:t>
        <a:bodyPr/>
        <a:lstStyle/>
        <a:p>
          <a:endParaRPr lang="en-US"/>
        </a:p>
      </dgm:t>
    </dgm:pt>
    <dgm:pt modelId="{18210BB9-A289-4E3C-8D52-D4573BF06453}" type="sibTrans" cxnId="{ECBD2B38-334C-4DFD-B7ED-D54982030E7B}">
      <dgm:prSet/>
      <dgm:spPr/>
      <dgm:t>
        <a:bodyPr/>
        <a:lstStyle/>
        <a:p>
          <a:endParaRPr lang="en-US"/>
        </a:p>
      </dgm:t>
    </dgm:pt>
    <dgm:pt modelId="{A39DDC32-A98D-4C94-90AF-3880890C5BAD}" type="pres">
      <dgm:prSet presAssocID="{446ABF02-BBD1-4440-87CC-DD9D7BA6D6BA}" presName="theList" presStyleCnt="0">
        <dgm:presLayoutVars>
          <dgm:dir/>
          <dgm:animLvl val="lvl"/>
          <dgm:resizeHandles val="exact"/>
        </dgm:presLayoutVars>
      </dgm:prSet>
      <dgm:spPr/>
    </dgm:pt>
    <dgm:pt modelId="{015B6A41-883E-4C87-9465-99624818EFDC}" type="pres">
      <dgm:prSet presAssocID="{122CC8BD-43AE-417D-BCC7-2C26C02AA2F3}" presName="compNode" presStyleCnt="0"/>
      <dgm:spPr/>
    </dgm:pt>
    <dgm:pt modelId="{56149F7E-82A1-452E-94E6-B9460A1CDEFF}" type="pres">
      <dgm:prSet presAssocID="{122CC8BD-43AE-417D-BCC7-2C26C02AA2F3}" presName="aNode" presStyleLbl="bgShp" presStyleIdx="0" presStyleCnt="3" custLinFactNeighborX="-6786" custLinFactNeighborY="-131"/>
      <dgm:spPr/>
    </dgm:pt>
    <dgm:pt modelId="{EB3AFED1-8988-4FF2-850D-2D1DD477FB2C}" type="pres">
      <dgm:prSet presAssocID="{122CC8BD-43AE-417D-BCC7-2C26C02AA2F3}" presName="textNode" presStyleLbl="bgShp" presStyleIdx="0" presStyleCnt="3"/>
      <dgm:spPr/>
    </dgm:pt>
    <dgm:pt modelId="{B79B7DB9-DBA0-401C-91B7-6C192A6A3B44}" type="pres">
      <dgm:prSet presAssocID="{122CC8BD-43AE-417D-BCC7-2C26C02AA2F3}" presName="compChildNode" presStyleCnt="0"/>
      <dgm:spPr/>
    </dgm:pt>
    <dgm:pt modelId="{3A87B407-59CA-4047-9E16-2DCEBE4271E4}" type="pres">
      <dgm:prSet presAssocID="{122CC8BD-43AE-417D-BCC7-2C26C02AA2F3}" presName="theInnerList" presStyleCnt="0"/>
      <dgm:spPr/>
    </dgm:pt>
    <dgm:pt modelId="{5F5721F9-0F83-4D22-84DA-EFC5051EAD2E}" type="pres">
      <dgm:prSet presAssocID="{041D34EE-2C5D-4679-82BE-C7D18C6DDC14}" presName="childNode" presStyleLbl="node1" presStyleIdx="0" presStyleCnt="6">
        <dgm:presLayoutVars>
          <dgm:bulletEnabled val="1"/>
        </dgm:presLayoutVars>
      </dgm:prSet>
      <dgm:spPr/>
    </dgm:pt>
    <dgm:pt modelId="{DFC93180-255A-41C8-ACA4-3AE358C7D725}" type="pres">
      <dgm:prSet presAssocID="{041D34EE-2C5D-4679-82BE-C7D18C6DDC14}" presName="aSpace2" presStyleCnt="0"/>
      <dgm:spPr/>
    </dgm:pt>
    <dgm:pt modelId="{E341CB64-344B-4342-A472-F9FF40730097}" type="pres">
      <dgm:prSet presAssocID="{B2EFA060-2CEC-4B0D-9B32-CFCC29F63F35}" presName="childNode" presStyleLbl="node1" presStyleIdx="1" presStyleCnt="6">
        <dgm:presLayoutVars>
          <dgm:bulletEnabled val="1"/>
        </dgm:presLayoutVars>
      </dgm:prSet>
      <dgm:spPr/>
    </dgm:pt>
    <dgm:pt modelId="{C63C7DFA-8CFD-4CFB-8243-0284C89B00BA}" type="pres">
      <dgm:prSet presAssocID="{122CC8BD-43AE-417D-BCC7-2C26C02AA2F3}" presName="aSpace" presStyleCnt="0"/>
      <dgm:spPr/>
    </dgm:pt>
    <dgm:pt modelId="{D394D203-2A68-4BA0-B88A-66A6BADFF092}" type="pres">
      <dgm:prSet presAssocID="{AA16022C-51E2-4624-BDA2-3EB54540E165}" presName="compNode" presStyleCnt="0"/>
      <dgm:spPr/>
    </dgm:pt>
    <dgm:pt modelId="{4E1F7E27-15E0-4B01-9B72-D56865920D9F}" type="pres">
      <dgm:prSet presAssocID="{AA16022C-51E2-4624-BDA2-3EB54540E165}" presName="aNode" presStyleLbl="bgShp" presStyleIdx="1" presStyleCnt="3"/>
      <dgm:spPr/>
    </dgm:pt>
    <dgm:pt modelId="{A935B922-FF75-4670-9040-2849C2033904}" type="pres">
      <dgm:prSet presAssocID="{AA16022C-51E2-4624-BDA2-3EB54540E165}" presName="textNode" presStyleLbl="bgShp" presStyleIdx="1" presStyleCnt="3"/>
      <dgm:spPr/>
    </dgm:pt>
    <dgm:pt modelId="{4BF75F5E-2CA4-43D7-8F1F-45504D312BB0}" type="pres">
      <dgm:prSet presAssocID="{AA16022C-51E2-4624-BDA2-3EB54540E165}" presName="compChildNode" presStyleCnt="0"/>
      <dgm:spPr/>
    </dgm:pt>
    <dgm:pt modelId="{5D416C51-EA18-4B40-B0E7-CBED24330893}" type="pres">
      <dgm:prSet presAssocID="{AA16022C-51E2-4624-BDA2-3EB54540E165}" presName="theInnerList" presStyleCnt="0"/>
      <dgm:spPr/>
    </dgm:pt>
    <dgm:pt modelId="{2BD82384-01FB-477B-9242-CF40C94E5879}" type="pres">
      <dgm:prSet presAssocID="{0A337389-0747-4F15-8402-7E3992E4125D}" presName="childNode" presStyleLbl="node1" presStyleIdx="2" presStyleCnt="6">
        <dgm:presLayoutVars>
          <dgm:bulletEnabled val="1"/>
        </dgm:presLayoutVars>
      </dgm:prSet>
      <dgm:spPr/>
    </dgm:pt>
    <dgm:pt modelId="{D179B9DE-17A9-43DB-A858-5C239F62CFC7}" type="pres">
      <dgm:prSet presAssocID="{0A337389-0747-4F15-8402-7E3992E4125D}" presName="aSpace2" presStyleCnt="0"/>
      <dgm:spPr/>
    </dgm:pt>
    <dgm:pt modelId="{21032F1D-AAA3-4777-AA56-07EE6F9C927C}" type="pres">
      <dgm:prSet presAssocID="{27CE300E-27CA-4DE6-8B40-754FC0EEA410}" presName="childNode" presStyleLbl="node1" presStyleIdx="3" presStyleCnt="6">
        <dgm:presLayoutVars>
          <dgm:bulletEnabled val="1"/>
        </dgm:presLayoutVars>
      </dgm:prSet>
      <dgm:spPr/>
    </dgm:pt>
    <dgm:pt modelId="{4812F763-D6A2-443C-BB22-3FD6F41EEA1C}" type="pres">
      <dgm:prSet presAssocID="{AA16022C-51E2-4624-BDA2-3EB54540E165}" presName="aSpace" presStyleCnt="0"/>
      <dgm:spPr/>
    </dgm:pt>
    <dgm:pt modelId="{9AAE15B7-33FE-4EFF-AF9F-5164D4478EF8}" type="pres">
      <dgm:prSet presAssocID="{A927EC4D-9BCB-4A38-9683-05BE54B95A60}" presName="compNode" presStyleCnt="0"/>
      <dgm:spPr/>
    </dgm:pt>
    <dgm:pt modelId="{201C228F-246D-41DD-B197-CB1F5B1A6280}" type="pres">
      <dgm:prSet presAssocID="{A927EC4D-9BCB-4A38-9683-05BE54B95A60}" presName="aNode" presStyleLbl="bgShp" presStyleIdx="2" presStyleCnt="3"/>
      <dgm:spPr/>
    </dgm:pt>
    <dgm:pt modelId="{5078553D-7106-45AE-A34E-1A8E316BB428}" type="pres">
      <dgm:prSet presAssocID="{A927EC4D-9BCB-4A38-9683-05BE54B95A60}" presName="textNode" presStyleLbl="bgShp" presStyleIdx="2" presStyleCnt="3"/>
      <dgm:spPr/>
    </dgm:pt>
    <dgm:pt modelId="{70CBE376-AF53-4F77-A92E-CDE13B4972C9}" type="pres">
      <dgm:prSet presAssocID="{A927EC4D-9BCB-4A38-9683-05BE54B95A60}" presName="compChildNode" presStyleCnt="0"/>
      <dgm:spPr/>
    </dgm:pt>
    <dgm:pt modelId="{F8AD97B4-DFA3-491C-B9B3-61253CEAD61E}" type="pres">
      <dgm:prSet presAssocID="{A927EC4D-9BCB-4A38-9683-05BE54B95A60}" presName="theInnerList" presStyleCnt="0"/>
      <dgm:spPr/>
    </dgm:pt>
    <dgm:pt modelId="{9A26C42E-7833-4A68-85AF-F130AD8ED97C}" type="pres">
      <dgm:prSet presAssocID="{24113889-50B0-47A8-923C-5FB6D449CA4A}" presName="childNode" presStyleLbl="node1" presStyleIdx="4" presStyleCnt="6">
        <dgm:presLayoutVars>
          <dgm:bulletEnabled val="1"/>
        </dgm:presLayoutVars>
      </dgm:prSet>
      <dgm:spPr/>
    </dgm:pt>
    <dgm:pt modelId="{79CF3D11-F37B-4541-8DBC-40B6BE3C0BAD}" type="pres">
      <dgm:prSet presAssocID="{24113889-50B0-47A8-923C-5FB6D449CA4A}" presName="aSpace2" presStyleCnt="0"/>
      <dgm:spPr/>
    </dgm:pt>
    <dgm:pt modelId="{BB608798-ED6B-4F67-A7B3-CB9AFB58CD49}" type="pres">
      <dgm:prSet presAssocID="{53817874-4C78-4EC5-B620-C1BB60D2624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0F622503-CC0E-4AB3-9AD5-95F4FDD21363}" type="presOf" srcId="{27CE300E-27CA-4DE6-8B40-754FC0EEA410}" destId="{21032F1D-AAA3-4777-AA56-07EE6F9C927C}" srcOrd="0" destOrd="0" presId="urn:microsoft.com/office/officeart/2005/8/layout/lProcess2"/>
    <dgm:cxn modelId="{2D3D6D1B-63F8-499A-A0DC-3E11E3F2290D}" type="presOf" srcId="{446ABF02-BBD1-4440-87CC-DD9D7BA6D6BA}" destId="{A39DDC32-A98D-4C94-90AF-3880890C5BAD}" srcOrd="0" destOrd="0" presId="urn:microsoft.com/office/officeart/2005/8/layout/lProcess2"/>
    <dgm:cxn modelId="{9B7AE11B-C2CD-4A9A-83B8-565040F89FE2}" srcId="{122CC8BD-43AE-417D-BCC7-2C26C02AA2F3}" destId="{B2EFA060-2CEC-4B0D-9B32-CFCC29F63F35}" srcOrd="1" destOrd="0" parTransId="{2D0287BA-0B0D-4620-A07F-F232CFD0CDE2}" sibTransId="{3645C454-2FD4-40C0-AA21-C435D8C1450D}"/>
    <dgm:cxn modelId="{F9E1042A-FFBF-4757-85FD-5A4F2B932B45}" srcId="{122CC8BD-43AE-417D-BCC7-2C26C02AA2F3}" destId="{041D34EE-2C5D-4679-82BE-C7D18C6DDC14}" srcOrd="0" destOrd="0" parTransId="{3B49C302-FB5C-42F7-A653-E27657FD4A92}" sibTransId="{FE6B9D4C-1101-4279-B8A9-9BCE9F030BE8}"/>
    <dgm:cxn modelId="{D9FE0734-3A43-498E-AE7C-58A98925C4B1}" type="presOf" srcId="{A927EC4D-9BCB-4A38-9683-05BE54B95A60}" destId="{201C228F-246D-41DD-B197-CB1F5B1A6280}" srcOrd="0" destOrd="0" presId="urn:microsoft.com/office/officeart/2005/8/layout/lProcess2"/>
    <dgm:cxn modelId="{2B7EFE34-36CE-4F36-9356-A433AC03D7A9}" srcId="{A927EC4D-9BCB-4A38-9683-05BE54B95A60}" destId="{24113889-50B0-47A8-923C-5FB6D449CA4A}" srcOrd="0" destOrd="0" parTransId="{7DBE8B46-8CD5-46B9-96CD-2A7738B00325}" sibTransId="{183CF891-FCC1-4702-965F-0B52AD9563A9}"/>
    <dgm:cxn modelId="{ECBD2B38-334C-4DFD-B7ED-D54982030E7B}" srcId="{A927EC4D-9BCB-4A38-9683-05BE54B95A60}" destId="{53817874-4C78-4EC5-B620-C1BB60D26246}" srcOrd="1" destOrd="0" parTransId="{F74AC39D-6D88-4B6B-8277-E3E1A9E233D5}" sibTransId="{18210BB9-A289-4E3C-8D52-D4573BF06453}"/>
    <dgm:cxn modelId="{A8F23639-367C-4BF5-A2FF-1BB92590EF2F}" type="presOf" srcId="{24113889-50B0-47A8-923C-5FB6D449CA4A}" destId="{9A26C42E-7833-4A68-85AF-F130AD8ED97C}" srcOrd="0" destOrd="0" presId="urn:microsoft.com/office/officeart/2005/8/layout/lProcess2"/>
    <dgm:cxn modelId="{B005553B-DE83-4AB1-96E3-D849AEE7DED7}" type="presOf" srcId="{122CC8BD-43AE-417D-BCC7-2C26C02AA2F3}" destId="{EB3AFED1-8988-4FF2-850D-2D1DD477FB2C}" srcOrd="1" destOrd="0" presId="urn:microsoft.com/office/officeart/2005/8/layout/lProcess2"/>
    <dgm:cxn modelId="{F68D3D6A-3DCA-4C38-957D-2C2B6608B031}" type="presOf" srcId="{AA16022C-51E2-4624-BDA2-3EB54540E165}" destId="{A935B922-FF75-4670-9040-2849C2033904}" srcOrd="1" destOrd="0" presId="urn:microsoft.com/office/officeart/2005/8/layout/lProcess2"/>
    <dgm:cxn modelId="{1097F06F-4FA4-4B72-8C71-3F44B46806E4}" type="presOf" srcId="{A927EC4D-9BCB-4A38-9683-05BE54B95A60}" destId="{5078553D-7106-45AE-A34E-1A8E316BB428}" srcOrd="1" destOrd="0" presId="urn:microsoft.com/office/officeart/2005/8/layout/lProcess2"/>
    <dgm:cxn modelId="{0BE21F81-3CE7-4E40-977A-212A619D3B45}" type="presOf" srcId="{041D34EE-2C5D-4679-82BE-C7D18C6DDC14}" destId="{5F5721F9-0F83-4D22-84DA-EFC5051EAD2E}" srcOrd="0" destOrd="0" presId="urn:microsoft.com/office/officeart/2005/8/layout/lProcess2"/>
    <dgm:cxn modelId="{1C4E38B5-0B6D-4721-97D9-CB7373A4AC98}" type="presOf" srcId="{AA16022C-51E2-4624-BDA2-3EB54540E165}" destId="{4E1F7E27-15E0-4B01-9B72-D56865920D9F}" srcOrd="0" destOrd="0" presId="urn:microsoft.com/office/officeart/2005/8/layout/lProcess2"/>
    <dgm:cxn modelId="{9217F0BA-F107-4234-ACD4-EFC944019B8F}" srcId="{446ABF02-BBD1-4440-87CC-DD9D7BA6D6BA}" destId="{AA16022C-51E2-4624-BDA2-3EB54540E165}" srcOrd="1" destOrd="0" parTransId="{8E8119B0-71B8-495F-8DBD-D360C3293DEC}" sibTransId="{4ECB208A-E48A-49E0-BF37-28A0A03AEBAB}"/>
    <dgm:cxn modelId="{155F30BD-8CAA-4520-8525-E3F07138CB71}" srcId="{AA16022C-51E2-4624-BDA2-3EB54540E165}" destId="{0A337389-0747-4F15-8402-7E3992E4125D}" srcOrd="0" destOrd="0" parTransId="{1DD68866-00E1-4391-9BFB-0EBA28C55020}" sibTransId="{82218D92-FAB1-4F39-BC2D-1A141092D0F9}"/>
    <dgm:cxn modelId="{F52462C6-9181-428B-A178-E39E4EFD770A}" type="presOf" srcId="{122CC8BD-43AE-417D-BCC7-2C26C02AA2F3}" destId="{56149F7E-82A1-452E-94E6-B9460A1CDEFF}" srcOrd="0" destOrd="0" presId="urn:microsoft.com/office/officeart/2005/8/layout/lProcess2"/>
    <dgm:cxn modelId="{6F3F6FCB-7FCD-4B38-ACC5-BF6F0A185738}" srcId="{446ABF02-BBD1-4440-87CC-DD9D7BA6D6BA}" destId="{122CC8BD-43AE-417D-BCC7-2C26C02AA2F3}" srcOrd="0" destOrd="0" parTransId="{4C437E4A-5D62-4A5F-A815-45F1723E856B}" sibTransId="{8A60090E-EBA5-482A-ACA8-064053D774B8}"/>
    <dgm:cxn modelId="{9EFA09CE-EF2F-41B5-AEF9-AD0B9E8CCEC5}" type="presOf" srcId="{53817874-4C78-4EC5-B620-C1BB60D26246}" destId="{BB608798-ED6B-4F67-A7B3-CB9AFB58CD49}" srcOrd="0" destOrd="0" presId="urn:microsoft.com/office/officeart/2005/8/layout/lProcess2"/>
    <dgm:cxn modelId="{FF69A6CE-2B11-4D7F-815E-453E34548A7B}" srcId="{446ABF02-BBD1-4440-87CC-DD9D7BA6D6BA}" destId="{A927EC4D-9BCB-4A38-9683-05BE54B95A60}" srcOrd="2" destOrd="0" parTransId="{0C4CB9FD-86E7-41B7-8A61-E108BACDA411}" sibTransId="{4DF1C48B-6114-4A46-B8B6-A37FA7F9FF39}"/>
    <dgm:cxn modelId="{C9C610D6-0CBF-426C-86C0-8D053A027F11}" type="presOf" srcId="{0A337389-0747-4F15-8402-7E3992E4125D}" destId="{2BD82384-01FB-477B-9242-CF40C94E5879}" srcOrd="0" destOrd="0" presId="urn:microsoft.com/office/officeart/2005/8/layout/lProcess2"/>
    <dgm:cxn modelId="{FE36F8ED-E615-4B8E-9592-3B396626EDEC}" type="presOf" srcId="{B2EFA060-2CEC-4B0D-9B32-CFCC29F63F35}" destId="{E341CB64-344B-4342-A472-F9FF40730097}" srcOrd="0" destOrd="0" presId="urn:microsoft.com/office/officeart/2005/8/layout/lProcess2"/>
    <dgm:cxn modelId="{D23761F7-9397-4C9A-8F6A-028A5B5A3764}" srcId="{AA16022C-51E2-4624-BDA2-3EB54540E165}" destId="{27CE300E-27CA-4DE6-8B40-754FC0EEA410}" srcOrd="1" destOrd="0" parTransId="{ACDA130C-013D-4638-B365-73A8D21476BB}" sibTransId="{63A115BA-8D9E-4344-886B-2166DF6DAAD5}"/>
    <dgm:cxn modelId="{BD4A0AB7-16C5-4602-9D7F-863D627C1AE7}" type="presParOf" srcId="{A39DDC32-A98D-4C94-90AF-3880890C5BAD}" destId="{015B6A41-883E-4C87-9465-99624818EFDC}" srcOrd="0" destOrd="0" presId="urn:microsoft.com/office/officeart/2005/8/layout/lProcess2"/>
    <dgm:cxn modelId="{25B72F29-A7DF-4BCB-B55D-977480588814}" type="presParOf" srcId="{015B6A41-883E-4C87-9465-99624818EFDC}" destId="{56149F7E-82A1-452E-94E6-B9460A1CDEFF}" srcOrd="0" destOrd="0" presId="urn:microsoft.com/office/officeart/2005/8/layout/lProcess2"/>
    <dgm:cxn modelId="{39062932-6BA3-4B09-8D38-AE2792E1A864}" type="presParOf" srcId="{015B6A41-883E-4C87-9465-99624818EFDC}" destId="{EB3AFED1-8988-4FF2-850D-2D1DD477FB2C}" srcOrd="1" destOrd="0" presId="urn:microsoft.com/office/officeart/2005/8/layout/lProcess2"/>
    <dgm:cxn modelId="{9DF7171A-81CA-4A1F-8F9E-EC2FBAC9F271}" type="presParOf" srcId="{015B6A41-883E-4C87-9465-99624818EFDC}" destId="{B79B7DB9-DBA0-401C-91B7-6C192A6A3B44}" srcOrd="2" destOrd="0" presId="urn:microsoft.com/office/officeart/2005/8/layout/lProcess2"/>
    <dgm:cxn modelId="{C4071946-FA3C-414E-A2CB-4FCB5CFC9690}" type="presParOf" srcId="{B79B7DB9-DBA0-401C-91B7-6C192A6A3B44}" destId="{3A87B407-59CA-4047-9E16-2DCEBE4271E4}" srcOrd="0" destOrd="0" presId="urn:microsoft.com/office/officeart/2005/8/layout/lProcess2"/>
    <dgm:cxn modelId="{89AE5455-628B-4E03-B7F9-F7B5E21B5788}" type="presParOf" srcId="{3A87B407-59CA-4047-9E16-2DCEBE4271E4}" destId="{5F5721F9-0F83-4D22-84DA-EFC5051EAD2E}" srcOrd="0" destOrd="0" presId="urn:microsoft.com/office/officeart/2005/8/layout/lProcess2"/>
    <dgm:cxn modelId="{6AC12A2F-5E64-41D2-A1D2-A2800587921C}" type="presParOf" srcId="{3A87B407-59CA-4047-9E16-2DCEBE4271E4}" destId="{DFC93180-255A-41C8-ACA4-3AE358C7D725}" srcOrd="1" destOrd="0" presId="urn:microsoft.com/office/officeart/2005/8/layout/lProcess2"/>
    <dgm:cxn modelId="{76595A23-B550-472C-8D49-D69CD24B2BA0}" type="presParOf" srcId="{3A87B407-59CA-4047-9E16-2DCEBE4271E4}" destId="{E341CB64-344B-4342-A472-F9FF40730097}" srcOrd="2" destOrd="0" presId="urn:microsoft.com/office/officeart/2005/8/layout/lProcess2"/>
    <dgm:cxn modelId="{5727BB12-AA13-4684-8A56-DB2D9CEC86E3}" type="presParOf" srcId="{A39DDC32-A98D-4C94-90AF-3880890C5BAD}" destId="{C63C7DFA-8CFD-4CFB-8243-0284C89B00BA}" srcOrd="1" destOrd="0" presId="urn:microsoft.com/office/officeart/2005/8/layout/lProcess2"/>
    <dgm:cxn modelId="{9D93CAAA-7796-4B10-A313-F274C28983BE}" type="presParOf" srcId="{A39DDC32-A98D-4C94-90AF-3880890C5BAD}" destId="{D394D203-2A68-4BA0-B88A-66A6BADFF092}" srcOrd="2" destOrd="0" presId="urn:microsoft.com/office/officeart/2005/8/layout/lProcess2"/>
    <dgm:cxn modelId="{673ED26B-EEAC-4414-AB9A-EA76363F0F2C}" type="presParOf" srcId="{D394D203-2A68-4BA0-B88A-66A6BADFF092}" destId="{4E1F7E27-15E0-4B01-9B72-D56865920D9F}" srcOrd="0" destOrd="0" presId="urn:microsoft.com/office/officeart/2005/8/layout/lProcess2"/>
    <dgm:cxn modelId="{F1F12E81-D7FD-460B-B9AB-D417D2F85199}" type="presParOf" srcId="{D394D203-2A68-4BA0-B88A-66A6BADFF092}" destId="{A935B922-FF75-4670-9040-2849C2033904}" srcOrd="1" destOrd="0" presId="urn:microsoft.com/office/officeart/2005/8/layout/lProcess2"/>
    <dgm:cxn modelId="{D84F0061-0B37-4BC3-A123-E380E566AE20}" type="presParOf" srcId="{D394D203-2A68-4BA0-B88A-66A6BADFF092}" destId="{4BF75F5E-2CA4-43D7-8F1F-45504D312BB0}" srcOrd="2" destOrd="0" presId="urn:microsoft.com/office/officeart/2005/8/layout/lProcess2"/>
    <dgm:cxn modelId="{A430FC78-B9B3-410C-81C8-9CE6A74BCAF5}" type="presParOf" srcId="{4BF75F5E-2CA4-43D7-8F1F-45504D312BB0}" destId="{5D416C51-EA18-4B40-B0E7-CBED24330893}" srcOrd="0" destOrd="0" presId="urn:microsoft.com/office/officeart/2005/8/layout/lProcess2"/>
    <dgm:cxn modelId="{C3251226-B499-4016-BDD7-B4F6C70D5BEE}" type="presParOf" srcId="{5D416C51-EA18-4B40-B0E7-CBED24330893}" destId="{2BD82384-01FB-477B-9242-CF40C94E5879}" srcOrd="0" destOrd="0" presId="urn:microsoft.com/office/officeart/2005/8/layout/lProcess2"/>
    <dgm:cxn modelId="{DF0196F7-0E03-4211-AA98-0AACDAECABBD}" type="presParOf" srcId="{5D416C51-EA18-4B40-B0E7-CBED24330893}" destId="{D179B9DE-17A9-43DB-A858-5C239F62CFC7}" srcOrd="1" destOrd="0" presId="urn:microsoft.com/office/officeart/2005/8/layout/lProcess2"/>
    <dgm:cxn modelId="{44E4A3A0-3682-49D8-A5D0-2499610C301F}" type="presParOf" srcId="{5D416C51-EA18-4B40-B0E7-CBED24330893}" destId="{21032F1D-AAA3-4777-AA56-07EE6F9C927C}" srcOrd="2" destOrd="0" presId="urn:microsoft.com/office/officeart/2005/8/layout/lProcess2"/>
    <dgm:cxn modelId="{69A55DA2-2358-4E5C-A3D0-65BE16EDB41A}" type="presParOf" srcId="{A39DDC32-A98D-4C94-90AF-3880890C5BAD}" destId="{4812F763-D6A2-443C-BB22-3FD6F41EEA1C}" srcOrd="3" destOrd="0" presId="urn:microsoft.com/office/officeart/2005/8/layout/lProcess2"/>
    <dgm:cxn modelId="{CF4F46C4-9AEC-41AD-849B-6AC1E5D09F1E}" type="presParOf" srcId="{A39DDC32-A98D-4C94-90AF-3880890C5BAD}" destId="{9AAE15B7-33FE-4EFF-AF9F-5164D4478EF8}" srcOrd="4" destOrd="0" presId="urn:microsoft.com/office/officeart/2005/8/layout/lProcess2"/>
    <dgm:cxn modelId="{D7AA1052-4912-49C6-8C84-46FB742E4061}" type="presParOf" srcId="{9AAE15B7-33FE-4EFF-AF9F-5164D4478EF8}" destId="{201C228F-246D-41DD-B197-CB1F5B1A6280}" srcOrd="0" destOrd="0" presId="urn:microsoft.com/office/officeart/2005/8/layout/lProcess2"/>
    <dgm:cxn modelId="{45B3BE84-7FB3-49A3-AC16-36748A2E7D96}" type="presParOf" srcId="{9AAE15B7-33FE-4EFF-AF9F-5164D4478EF8}" destId="{5078553D-7106-45AE-A34E-1A8E316BB428}" srcOrd="1" destOrd="0" presId="urn:microsoft.com/office/officeart/2005/8/layout/lProcess2"/>
    <dgm:cxn modelId="{355DFA04-E1E2-4AA9-B521-BF8D39D55F61}" type="presParOf" srcId="{9AAE15B7-33FE-4EFF-AF9F-5164D4478EF8}" destId="{70CBE376-AF53-4F77-A92E-CDE13B4972C9}" srcOrd="2" destOrd="0" presId="urn:microsoft.com/office/officeart/2005/8/layout/lProcess2"/>
    <dgm:cxn modelId="{DDAEE83C-374E-408B-A2D6-7F0B96C90D2E}" type="presParOf" srcId="{70CBE376-AF53-4F77-A92E-CDE13B4972C9}" destId="{F8AD97B4-DFA3-491C-B9B3-61253CEAD61E}" srcOrd="0" destOrd="0" presId="urn:microsoft.com/office/officeart/2005/8/layout/lProcess2"/>
    <dgm:cxn modelId="{4D5005AE-6E04-4FD3-B915-5BD94E7B72B8}" type="presParOf" srcId="{F8AD97B4-DFA3-491C-B9B3-61253CEAD61E}" destId="{9A26C42E-7833-4A68-85AF-F130AD8ED97C}" srcOrd="0" destOrd="0" presId="urn:microsoft.com/office/officeart/2005/8/layout/lProcess2"/>
    <dgm:cxn modelId="{C2931D64-32FE-4A74-BB6D-819D63463560}" type="presParOf" srcId="{F8AD97B4-DFA3-491C-B9B3-61253CEAD61E}" destId="{79CF3D11-F37B-4541-8DBC-40B6BE3C0BAD}" srcOrd="1" destOrd="0" presId="urn:microsoft.com/office/officeart/2005/8/layout/lProcess2"/>
    <dgm:cxn modelId="{F7D3C937-8772-48F5-BE8E-E416DD04782A}" type="presParOf" srcId="{F8AD97B4-DFA3-491C-B9B3-61253CEAD61E}" destId="{BB608798-ED6B-4F67-A7B3-CB9AFB58CD4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33D24-8E68-4EB9-913C-9E29142D5D8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AE779-D524-4740-BED4-4042681A1C5F}">
      <dgm:prSet phldrT="[Text]"/>
      <dgm:spPr/>
      <dgm:t>
        <a:bodyPr/>
        <a:lstStyle/>
        <a:p>
          <a:r>
            <a:rPr lang="en-US" dirty="0"/>
            <a:t>User receives the </a:t>
          </a:r>
        </a:p>
        <a:p>
          <a:r>
            <a:rPr lang="en-US" dirty="0"/>
            <a:t>Autopilot-enabled computer</a:t>
          </a:r>
        </a:p>
      </dgm:t>
    </dgm:pt>
    <dgm:pt modelId="{D2F91EBC-8235-4BDE-BFBA-988947EF1DDC}" type="parTrans" cxnId="{F69A7CD0-D61C-4D84-8ADA-A4BA297BD3AB}">
      <dgm:prSet/>
      <dgm:spPr/>
      <dgm:t>
        <a:bodyPr/>
        <a:lstStyle/>
        <a:p>
          <a:endParaRPr lang="en-US"/>
        </a:p>
      </dgm:t>
    </dgm:pt>
    <dgm:pt modelId="{3DE996A9-A937-4A5A-81E1-EE2FEEBF0954}" type="sibTrans" cxnId="{F69A7CD0-D61C-4D84-8ADA-A4BA297BD3AB}">
      <dgm:prSet/>
      <dgm:spPr/>
      <dgm:t>
        <a:bodyPr/>
        <a:lstStyle/>
        <a:p>
          <a:endParaRPr lang="en-US"/>
        </a:p>
      </dgm:t>
    </dgm:pt>
    <dgm:pt modelId="{B0A0A803-145A-42F9-92BF-33818326EF38}">
      <dgm:prSet phldrT="[Text]"/>
      <dgm:spPr/>
      <dgm:t>
        <a:bodyPr/>
        <a:lstStyle/>
        <a:p>
          <a:r>
            <a:rPr lang="en-US" dirty="0"/>
            <a:t>User turns on computer</a:t>
          </a:r>
          <a:br>
            <a:rPr lang="en-US" dirty="0"/>
          </a:br>
          <a:endParaRPr lang="en-US" dirty="0"/>
        </a:p>
        <a:p>
          <a:r>
            <a:rPr lang="en-US" dirty="0"/>
            <a:t>Computer automatically connects to the Autopilot service + downloads the Autopilot profile</a:t>
          </a:r>
        </a:p>
      </dgm:t>
    </dgm:pt>
    <dgm:pt modelId="{9D155AA8-6676-42ED-B597-1D39062C66D7}" type="parTrans" cxnId="{4662CAC1-C876-4458-B078-4C7CA93C7D64}">
      <dgm:prSet/>
      <dgm:spPr/>
      <dgm:t>
        <a:bodyPr/>
        <a:lstStyle/>
        <a:p>
          <a:endParaRPr lang="en-US"/>
        </a:p>
      </dgm:t>
    </dgm:pt>
    <dgm:pt modelId="{AEDBEF63-EA34-443D-B7A1-B7151DCEBFEF}" type="sibTrans" cxnId="{4662CAC1-C876-4458-B078-4C7CA93C7D64}">
      <dgm:prSet/>
      <dgm:spPr/>
      <dgm:t>
        <a:bodyPr/>
        <a:lstStyle/>
        <a:p>
          <a:endParaRPr lang="en-US"/>
        </a:p>
      </dgm:t>
    </dgm:pt>
    <dgm:pt modelId="{25FB7A1D-7AD2-4062-91FF-4269C502FEE7}">
      <dgm:prSet phldrT="[Text]"/>
      <dgm:spPr/>
      <dgm:t>
        <a:bodyPr/>
        <a:lstStyle/>
        <a:p>
          <a:r>
            <a:rPr lang="en-US" dirty="0"/>
            <a:t>User goes through the Autopilot OOBE.</a:t>
          </a:r>
          <a:br>
            <a:rPr lang="en-US" dirty="0"/>
          </a:br>
          <a:br>
            <a:rPr lang="en-US" dirty="0"/>
          </a:br>
          <a:r>
            <a:rPr lang="en-US" dirty="0"/>
            <a:t>User signs in using UW </a:t>
          </a:r>
          <a:r>
            <a:rPr lang="en-US" dirty="0" err="1"/>
            <a:t>Netid</a:t>
          </a:r>
          <a:endParaRPr lang="en-US" dirty="0"/>
        </a:p>
      </dgm:t>
    </dgm:pt>
    <dgm:pt modelId="{CEC5B85B-1493-476A-BAB7-EC448B803028}" type="parTrans" cxnId="{74EC1DEB-4769-4661-8B75-73E53F2F0E1F}">
      <dgm:prSet/>
      <dgm:spPr/>
      <dgm:t>
        <a:bodyPr/>
        <a:lstStyle/>
        <a:p>
          <a:endParaRPr lang="en-US"/>
        </a:p>
      </dgm:t>
    </dgm:pt>
    <dgm:pt modelId="{23D392C5-0BC7-4F48-ACBC-6D5D8C7E7C97}" type="sibTrans" cxnId="{74EC1DEB-4769-4661-8B75-73E53F2F0E1F}">
      <dgm:prSet/>
      <dgm:spPr/>
      <dgm:t>
        <a:bodyPr/>
        <a:lstStyle/>
        <a:p>
          <a:endParaRPr lang="en-US"/>
        </a:p>
      </dgm:t>
    </dgm:pt>
    <dgm:pt modelId="{1C99CC06-2E51-4DF6-B8CE-3A0E4636E20F}">
      <dgm:prSet phldrT="[Text]"/>
      <dgm:spPr/>
      <dgm:t>
        <a:bodyPr/>
        <a:lstStyle/>
        <a:p>
          <a:r>
            <a:rPr lang="en-US" dirty="0"/>
            <a:t>Computer is enrolled in Intune</a:t>
          </a:r>
          <a:br>
            <a:rPr lang="en-US" dirty="0"/>
          </a:br>
          <a:br>
            <a:rPr lang="en-US" dirty="0"/>
          </a:br>
          <a:r>
            <a:rPr lang="en-US" dirty="0" err="1"/>
            <a:t>Intune</a:t>
          </a:r>
          <a:r>
            <a:rPr lang="en-US" dirty="0"/>
            <a:t> deploys offline domain join configuration policy.</a:t>
          </a:r>
        </a:p>
        <a:p>
          <a:endParaRPr lang="en-US" dirty="0"/>
        </a:p>
        <a:p>
          <a:r>
            <a:rPr lang="en-US" dirty="0"/>
            <a:t>Computer asks Intune for ODJ blob.</a:t>
          </a:r>
        </a:p>
      </dgm:t>
    </dgm:pt>
    <dgm:pt modelId="{D4AF55E3-4226-4C2C-B564-D282487D992A}" type="parTrans" cxnId="{72BC2298-4CEA-4467-94A1-0055F1D53397}">
      <dgm:prSet/>
      <dgm:spPr/>
      <dgm:t>
        <a:bodyPr/>
        <a:lstStyle/>
        <a:p>
          <a:endParaRPr lang="en-US"/>
        </a:p>
      </dgm:t>
    </dgm:pt>
    <dgm:pt modelId="{E28A41C6-64CE-47D6-9A22-DCDD8EA53E4C}" type="sibTrans" cxnId="{72BC2298-4CEA-4467-94A1-0055F1D53397}">
      <dgm:prSet/>
      <dgm:spPr/>
      <dgm:t>
        <a:bodyPr/>
        <a:lstStyle/>
        <a:p>
          <a:endParaRPr lang="en-US"/>
        </a:p>
      </dgm:t>
    </dgm:pt>
    <dgm:pt modelId="{734EE416-9CE2-4A25-BE27-209B4267141E}">
      <dgm:prSet phldrT="[Text]"/>
      <dgm:spPr/>
      <dgm:t>
        <a:bodyPr/>
        <a:lstStyle/>
        <a:p>
          <a:r>
            <a:rPr lang="en-US" dirty="0"/>
            <a:t>Intune contacts Intune AD Connector (installed on premise) for ODJ blob</a:t>
          </a:r>
        </a:p>
      </dgm:t>
    </dgm:pt>
    <dgm:pt modelId="{0EBBABEB-0592-4013-BC83-0212B03A9DAA}" type="parTrans" cxnId="{5668F5F4-581E-4314-937B-7909DED07475}">
      <dgm:prSet/>
      <dgm:spPr/>
      <dgm:t>
        <a:bodyPr/>
        <a:lstStyle/>
        <a:p>
          <a:endParaRPr lang="en-US"/>
        </a:p>
      </dgm:t>
    </dgm:pt>
    <dgm:pt modelId="{42BB16A5-3EBE-4561-AC8E-32E6033D16B8}" type="sibTrans" cxnId="{5668F5F4-581E-4314-937B-7909DED07475}">
      <dgm:prSet/>
      <dgm:spPr/>
      <dgm:t>
        <a:bodyPr/>
        <a:lstStyle/>
        <a:p>
          <a:endParaRPr lang="en-US"/>
        </a:p>
      </dgm:t>
    </dgm:pt>
    <dgm:pt modelId="{F4550A79-5496-4CDA-BAC0-AA6979B87846}">
      <dgm:prSet/>
      <dgm:spPr/>
      <dgm:t>
        <a:bodyPr/>
        <a:lstStyle/>
        <a:p>
          <a:r>
            <a:rPr lang="en-US" dirty="0"/>
            <a:t>Intune AD connector communicates with AD + creates ODJ blob</a:t>
          </a:r>
        </a:p>
      </dgm:t>
    </dgm:pt>
    <dgm:pt modelId="{C613D6A2-ED28-432C-84DE-6F9C47FBE87F}" type="parTrans" cxnId="{D515FEDA-992F-437F-AEA3-F6263EBD3E60}">
      <dgm:prSet/>
      <dgm:spPr/>
      <dgm:t>
        <a:bodyPr/>
        <a:lstStyle/>
        <a:p>
          <a:endParaRPr lang="en-US"/>
        </a:p>
      </dgm:t>
    </dgm:pt>
    <dgm:pt modelId="{7F301751-4770-4EE0-9ABE-AAD0ED34AD98}" type="sibTrans" cxnId="{D515FEDA-992F-437F-AEA3-F6263EBD3E60}">
      <dgm:prSet/>
      <dgm:spPr/>
      <dgm:t>
        <a:bodyPr/>
        <a:lstStyle/>
        <a:p>
          <a:endParaRPr lang="en-US"/>
        </a:p>
      </dgm:t>
    </dgm:pt>
    <dgm:pt modelId="{BE115FED-77A8-4C72-96EF-61C0F6653914}">
      <dgm:prSet/>
      <dgm:spPr/>
      <dgm:t>
        <a:bodyPr/>
        <a:lstStyle/>
        <a:p>
          <a:r>
            <a:rPr lang="en-US" dirty="0"/>
            <a:t>Intune AD connector sends ODJ blog to Intune</a:t>
          </a:r>
        </a:p>
      </dgm:t>
    </dgm:pt>
    <dgm:pt modelId="{4E56E1F8-4A0C-4AE8-8E7C-876E2A10CE18}" type="parTrans" cxnId="{31E6346F-675C-4330-879A-3912E806BC30}">
      <dgm:prSet/>
      <dgm:spPr/>
      <dgm:t>
        <a:bodyPr/>
        <a:lstStyle/>
        <a:p>
          <a:endParaRPr lang="en-US"/>
        </a:p>
      </dgm:t>
    </dgm:pt>
    <dgm:pt modelId="{D0F90CB4-BEF6-43DF-92BE-630466224DC5}" type="sibTrans" cxnId="{31E6346F-675C-4330-879A-3912E806BC30}">
      <dgm:prSet/>
      <dgm:spPr/>
      <dgm:t>
        <a:bodyPr/>
        <a:lstStyle/>
        <a:p>
          <a:endParaRPr lang="en-US"/>
        </a:p>
      </dgm:t>
    </dgm:pt>
    <dgm:pt modelId="{749163A8-6858-4B77-AE94-8A5E9B026E10}">
      <dgm:prSet/>
      <dgm:spPr/>
      <dgm:t>
        <a:bodyPr/>
        <a:lstStyle/>
        <a:p>
          <a:r>
            <a:rPr lang="en-US" dirty="0"/>
            <a:t>Intune sends ODJ blob to computer</a:t>
          </a:r>
        </a:p>
      </dgm:t>
    </dgm:pt>
    <dgm:pt modelId="{8A6EC32B-C5ED-4BEC-9BFC-91A6460E2525}" type="parTrans" cxnId="{769B4E53-BAD1-4606-990A-65E6DF2400F4}">
      <dgm:prSet/>
      <dgm:spPr/>
      <dgm:t>
        <a:bodyPr/>
        <a:lstStyle/>
        <a:p>
          <a:endParaRPr lang="en-US"/>
        </a:p>
      </dgm:t>
    </dgm:pt>
    <dgm:pt modelId="{7A659FBA-9C61-4584-B284-064A3EE613F6}" type="sibTrans" cxnId="{769B4E53-BAD1-4606-990A-65E6DF2400F4}">
      <dgm:prSet/>
      <dgm:spPr/>
      <dgm:t>
        <a:bodyPr/>
        <a:lstStyle/>
        <a:p>
          <a:endParaRPr lang="en-US"/>
        </a:p>
      </dgm:t>
    </dgm:pt>
    <dgm:pt modelId="{B4EB4C95-02F4-4418-8702-F3C3BBFD62B2}">
      <dgm:prSet/>
      <dgm:spPr/>
      <dgm:t>
        <a:bodyPr/>
        <a:lstStyle/>
        <a:p>
          <a:r>
            <a:rPr lang="en-US" dirty="0"/>
            <a:t>Computer applies ODJ blob</a:t>
          </a:r>
          <a:br>
            <a:rPr lang="en-US" dirty="0"/>
          </a:br>
          <a:br>
            <a:rPr lang="en-US" dirty="0"/>
          </a:br>
          <a:r>
            <a:rPr lang="en-US" dirty="0"/>
            <a:t>Computer Restarts</a:t>
          </a:r>
          <a:br>
            <a:rPr lang="en-US" dirty="0"/>
          </a:br>
          <a:br>
            <a:rPr lang="en-US" dirty="0"/>
          </a:br>
          <a:r>
            <a:rPr lang="en-US" dirty="0"/>
            <a:t>User logs in with UW </a:t>
          </a:r>
          <a:r>
            <a:rPr lang="en-US" dirty="0" err="1"/>
            <a:t>Netid</a:t>
          </a:r>
          <a:endParaRPr lang="en-US" dirty="0"/>
        </a:p>
      </dgm:t>
    </dgm:pt>
    <dgm:pt modelId="{5D565670-1057-4FAA-9344-813676ED596B}" type="parTrans" cxnId="{F92506B0-4018-4E9B-9D63-73AC5A50806C}">
      <dgm:prSet/>
      <dgm:spPr/>
      <dgm:t>
        <a:bodyPr/>
        <a:lstStyle/>
        <a:p>
          <a:endParaRPr lang="en-US"/>
        </a:p>
      </dgm:t>
    </dgm:pt>
    <dgm:pt modelId="{5A31BA27-B2A3-4C4E-BF64-C71D71914868}" type="sibTrans" cxnId="{F92506B0-4018-4E9B-9D63-73AC5A50806C}">
      <dgm:prSet/>
      <dgm:spPr/>
      <dgm:t>
        <a:bodyPr/>
        <a:lstStyle/>
        <a:p>
          <a:endParaRPr lang="en-US"/>
        </a:p>
      </dgm:t>
    </dgm:pt>
    <dgm:pt modelId="{074856DA-D9DA-4C3E-91C3-3E1DE3265A5D}">
      <dgm:prSet/>
      <dgm:spPr/>
      <dgm:t>
        <a:bodyPr/>
        <a:lstStyle/>
        <a:p>
          <a:r>
            <a:rPr lang="en-US" dirty="0"/>
            <a:t>Intune deploys policy and applications to computer</a:t>
          </a:r>
        </a:p>
      </dgm:t>
    </dgm:pt>
    <dgm:pt modelId="{0DAB20AB-E787-4F66-9C66-22B86DD3A2BD}" type="parTrans" cxnId="{6A46B6BD-43A4-4C34-B5C8-1F89606F6A3D}">
      <dgm:prSet/>
      <dgm:spPr/>
      <dgm:t>
        <a:bodyPr/>
        <a:lstStyle/>
        <a:p>
          <a:endParaRPr lang="en-US"/>
        </a:p>
      </dgm:t>
    </dgm:pt>
    <dgm:pt modelId="{61AED18E-1722-485B-B587-15D73297E588}" type="sibTrans" cxnId="{6A46B6BD-43A4-4C34-B5C8-1F89606F6A3D}">
      <dgm:prSet/>
      <dgm:spPr/>
      <dgm:t>
        <a:bodyPr/>
        <a:lstStyle/>
        <a:p>
          <a:endParaRPr lang="en-US"/>
        </a:p>
      </dgm:t>
    </dgm:pt>
    <dgm:pt modelId="{8DD446F0-D8FE-498F-9DA9-4B2FA2E427B0}">
      <dgm:prSet/>
      <dgm:spPr/>
      <dgm:t>
        <a:bodyPr/>
        <a:lstStyle/>
        <a:p>
          <a:r>
            <a:rPr lang="en-US" dirty="0"/>
            <a:t>User will be prompted to login using </a:t>
          </a:r>
          <a:r>
            <a:rPr lang="en-US" dirty="0" err="1"/>
            <a:t>Netid</a:t>
          </a:r>
          <a:r>
            <a:rPr lang="en-US" dirty="0"/>
            <a:t> credentials.</a:t>
          </a:r>
          <a:br>
            <a:rPr lang="en-US" dirty="0"/>
          </a:br>
          <a:br>
            <a:rPr lang="en-US" dirty="0"/>
          </a:br>
          <a:r>
            <a:rPr lang="en-US" dirty="0"/>
            <a:t>Computer gets group policy from AD.</a:t>
          </a:r>
        </a:p>
      </dgm:t>
    </dgm:pt>
    <dgm:pt modelId="{1E3CF3A4-0A39-471C-B772-EF334C7C0734}" type="parTrans" cxnId="{16ECF687-FD9C-43F4-8489-4C606D5AF764}">
      <dgm:prSet/>
      <dgm:spPr/>
      <dgm:t>
        <a:bodyPr/>
        <a:lstStyle/>
        <a:p>
          <a:endParaRPr lang="en-US"/>
        </a:p>
      </dgm:t>
    </dgm:pt>
    <dgm:pt modelId="{B870BF6D-5CC7-4311-9FA8-EBDB5F8A63BB}" type="sibTrans" cxnId="{16ECF687-FD9C-43F4-8489-4C606D5AF764}">
      <dgm:prSet/>
      <dgm:spPr/>
      <dgm:t>
        <a:bodyPr/>
        <a:lstStyle/>
        <a:p>
          <a:endParaRPr lang="en-US"/>
        </a:p>
      </dgm:t>
    </dgm:pt>
    <dgm:pt modelId="{5C2AF61B-877C-4724-B7BC-CB01B89004B0}">
      <dgm:prSet/>
      <dgm:spPr/>
      <dgm:t>
        <a:bodyPr/>
        <a:lstStyle/>
        <a:p>
          <a:r>
            <a:rPr lang="en-US" dirty="0"/>
            <a:t>User login is successful + device is read to use </a:t>
          </a:r>
        </a:p>
      </dgm:t>
    </dgm:pt>
    <dgm:pt modelId="{5073EDA0-0E4C-40C7-9B6F-A7C55C110FC7}" type="parTrans" cxnId="{3046609D-6620-4142-8A68-BD6BA1ECFF02}">
      <dgm:prSet/>
      <dgm:spPr/>
      <dgm:t>
        <a:bodyPr/>
        <a:lstStyle/>
        <a:p>
          <a:endParaRPr lang="en-US"/>
        </a:p>
      </dgm:t>
    </dgm:pt>
    <dgm:pt modelId="{41D1ECF9-1149-4D20-B9DE-4C310BFD708C}" type="sibTrans" cxnId="{3046609D-6620-4142-8A68-BD6BA1ECFF02}">
      <dgm:prSet/>
      <dgm:spPr/>
      <dgm:t>
        <a:bodyPr/>
        <a:lstStyle/>
        <a:p>
          <a:endParaRPr lang="en-US"/>
        </a:p>
      </dgm:t>
    </dgm:pt>
    <dgm:pt modelId="{6F3A1131-7F74-41B9-AF9B-E88BF5DD565E}" type="pres">
      <dgm:prSet presAssocID="{8DE33D24-8E68-4EB9-913C-9E29142D5D8E}" presName="diagram" presStyleCnt="0">
        <dgm:presLayoutVars>
          <dgm:dir/>
          <dgm:resizeHandles val="exact"/>
        </dgm:presLayoutVars>
      </dgm:prSet>
      <dgm:spPr/>
    </dgm:pt>
    <dgm:pt modelId="{9A4BEB43-33A3-4A8B-AE93-DD31F18C7028}" type="pres">
      <dgm:prSet presAssocID="{7F2AE779-D524-4740-BED4-4042681A1C5F}" presName="node" presStyleLbl="node1" presStyleIdx="0" presStyleCnt="12">
        <dgm:presLayoutVars>
          <dgm:bulletEnabled val="1"/>
        </dgm:presLayoutVars>
      </dgm:prSet>
      <dgm:spPr/>
    </dgm:pt>
    <dgm:pt modelId="{250140DA-7E8C-4E39-BA2C-76FFEE2E5C02}" type="pres">
      <dgm:prSet presAssocID="{3DE996A9-A937-4A5A-81E1-EE2FEEBF0954}" presName="sibTrans" presStyleLbl="sibTrans2D1" presStyleIdx="0" presStyleCnt="11"/>
      <dgm:spPr/>
    </dgm:pt>
    <dgm:pt modelId="{8D4D63B6-CF29-4BC0-8D40-20FD86FD31D4}" type="pres">
      <dgm:prSet presAssocID="{3DE996A9-A937-4A5A-81E1-EE2FEEBF0954}" presName="connectorText" presStyleLbl="sibTrans2D1" presStyleIdx="0" presStyleCnt="11"/>
      <dgm:spPr/>
    </dgm:pt>
    <dgm:pt modelId="{596E4DE5-DE44-487C-BEC6-661FE1ACAC4B}" type="pres">
      <dgm:prSet presAssocID="{B0A0A803-145A-42F9-92BF-33818326EF38}" presName="node" presStyleLbl="node1" presStyleIdx="1" presStyleCnt="12">
        <dgm:presLayoutVars>
          <dgm:bulletEnabled val="1"/>
        </dgm:presLayoutVars>
      </dgm:prSet>
      <dgm:spPr/>
    </dgm:pt>
    <dgm:pt modelId="{1ABA723C-18F1-4BC0-993F-9F69E7B04763}" type="pres">
      <dgm:prSet presAssocID="{AEDBEF63-EA34-443D-B7A1-B7151DCEBFEF}" presName="sibTrans" presStyleLbl="sibTrans2D1" presStyleIdx="1" presStyleCnt="11"/>
      <dgm:spPr/>
    </dgm:pt>
    <dgm:pt modelId="{B3C89447-FE38-4B83-A89D-798D558FC680}" type="pres">
      <dgm:prSet presAssocID="{AEDBEF63-EA34-443D-B7A1-B7151DCEBFEF}" presName="connectorText" presStyleLbl="sibTrans2D1" presStyleIdx="1" presStyleCnt="11"/>
      <dgm:spPr/>
    </dgm:pt>
    <dgm:pt modelId="{17EAB079-F630-4890-8FFF-D23DD8A36636}" type="pres">
      <dgm:prSet presAssocID="{25FB7A1D-7AD2-4062-91FF-4269C502FEE7}" presName="node" presStyleLbl="node1" presStyleIdx="2" presStyleCnt="12">
        <dgm:presLayoutVars>
          <dgm:bulletEnabled val="1"/>
        </dgm:presLayoutVars>
      </dgm:prSet>
      <dgm:spPr/>
    </dgm:pt>
    <dgm:pt modelId="{47C62CD8-7E71-4F64-B535-AD4D5BEFAE69}" type="pres">
      <dgm:prSet presAssocID="{23D392C5-0BC7-4F48-ACBC-6D5D8C7E7C97}" presName="sibTrans" presStyleLbl="sibTrans2D1" presStyleIdx="2" presStyleCnt="11"/>
      <dgm:spPr/>
    </dgm:pt>
    <dgm:pt modelId="{A91C3774-A16B-4B68-BDF1-DF8ECE750915}" type="pres">
      <dgm:prSet presAssocID="{23D392C5-0BC7-4F48-ACBC-6D5D8C7E7C97}" presName="connectorText" presStyleLbl="sibTrans2D1" presStyleIdx="2" presStyleCnt="11"/>
      <dgm:spPr/>
    </dgm:pt>
    <dgm:pt modelId="{4A43B82F-DA35-47B6-81EC-5D3C529EC976}" type="pres">
      <dgm:prSet presAssocID="{1C99CC06-2E51-4DF6-B8CE-3A0E4636E20F}" presName="node" presStyleLbl="node1" presStyleIdx="3" presStyleCnt="12">
        <dgm:presLayoutVars>
          <dgm:bulletEnabled val="1"/>
        </dgm:presLayoutVars>
      </dgm:prSet>
      <dgm:spPr/>
    </dgm:pt>
    <dgm:pt modelId="{D2E9A270-0D37-4A50-B230-698E823B7FCC}" type="pres">
      <dgm:prSet presAssocID="{E28A41C6-64CE-47D6-9A22-DCDD8EA53E4C}" presName="sibTrans" presStyleLbl="sibTrans2D1" presStyleIdx="3" presStyleCnt="11"/>
      <dgm:spPr/>
    </dgm:pt>
    <dgm:pt modelId="{827B3123-EAB5-4453-976B-A95B36EC85D8}" type="pres">
      <dgm:prSet presAssocID="{E28A41C6-64CE-47D6-9A22-DCDD8EA53E4C}" presName="connectorText" presStyleLbl="sibTrans2D1" presStyleIdx="3" presStyleCnt="11"/>
      <dgm:spPr/>
    </dgm:pt>
    <dgm:pt modelId="{B747673D-FC0E-42E9-BA79-7D3DA330E46A}" type="pres">
      <dgm:prSet presAssocID="{734EE416-9CE2-4A25-BE27-209B4267141E}" presName="node" presStyleLbl="node1" presStyleIdx="4" presStyleCnt="12">
        <dgm:presLayoutVars>
          <dgm:bulletEnabled val="1"/>
        </dgm:presLayoutVars>
      </dgm:prSet>
      <dgm:spPr/>
    </dgm:pt>
    <dgm:pt modelId="{5E944A38-B98C-42EF-B9C0-0B0001F92217}" type="pres">
      <dgm:prSet presAssocID="{42BB16A5-3EBE-4561-AC8E-32E6033D16B8}" presName="sibTrans" presStyleLbl="sibTrans2D1" presStyleIdx="4" presStyleCnt="11"/>
      <dgm:spPr/>
    </dgm:pt>
    <dgm:pt modelId="{2EE855F3-BD9A-48C4-8622-0CCDD353555F}" type="pres">
      <dgm:prSet presAssocID="{42BB16A5-3EBE-4561-AC8E-32E6033D16B8}" presName="connectorText" presStyleLbl="sibTrans2D1" presStyleIdx="4" presStyleCnt="11"/>
      <dgm:spPr/>
    </dgm:pt>
    <dgm:pt modelId="{52A2088F-61F7-47CF-9561-0BFBCA9C865D}" type="pres">
      <dgm:prSet presAssocID="{F4550A79-5496-4CDA-BAC0-AA6979B87846}" presName="node" presStyleLbl="node1" presStyleIdx="5" presStyleCnt="12">
        <dgm:presLayoutVars>
          <dgm:bulletEnabled val="1"/>
        </dgm:presLayoutVars>
      </dgm:prSet>
      <dgm:spPr/>
    </dgm:pt>
    <dgm:pt modelId="{892C7B72-762B-4DC7-BABC-A98946FFB7AF}" type="pres">
      <dgm:prSet presAssocID="{7F301751-4770-4EE0-9ABE-AAD0ED34AD98}" presName="sibTrans" presStyleLbl="sibTrans2D1" presStyleIdx="5" presStyleCnt="11"/>
      <dgm:spPr/>
    </dgm:pt>
    <dgm:pt modelId="{3941F050-8632-46AF-85EA-AF373124E977}" type="pres">
      <dgm:prSet presAssocID="{7F301751-4770-4EE0-9ABE-AAD0ED34AD98}" presName="connectorText" presStyleLbl="sibTrans2D1" presStyleIdx="5" presStyleCnt="11"/>
      <dgm:spPr/>
    </dgm:pt>
    <dgm:pt modelId="{4DC0DA4C-B61E-4E8A-A140-612CBE26FCAB}" type="pres">
      <dgm:prSet presAssocID="{BE115FED-77A8-4C72-96EF-61C0F6653914}" presName="node" presStyleLbl="node1" presStyleIdx="6" presStyleCnt="12">
        <dgm:presLayoutVars>
          <dgm:bulletEnabled val="1"/>
        </dgm:presLayoutVars>
      </dgm:prSet>
      <dgm:spPr/>
    </dgm:pt>
    <dgm:pt modelId="{39F74E84-7FAF-43D3-BBBC-E6F566042B1A}" type="pres">
      <dgm:prSet presAssocID="{D0F90CB4-BEF6-43DF-92BE-630466224DC5}" presName="sibTrans" presStyleLbl="sibTrans2D1" presStyleIdx="6" presStyleCnt="11"/>
      <dgm:spPr/>
    </dgm:pt>
    <dgm:pt modelId="{BE51F2CA-1546-44A0-B22B-2E32695F49ED}" type="pres">
      <dgm:prSet presAssocID="{D0F90CB4-BEF6-43DF-92BE-630466224DC5}" presName="connectorText" presStyleLbl="sibTrans2D1" presStyleIdx="6" presStyleCnt="11"/>
      <dgm:spPr/>
    </dgm:pt>
    <dgm:pt modelId="{7E280395-6AB3-4D20-8C4F-CE255954A539}" type="pres">
      <dgm:prSet presAssocID="{749163A8-6858-4B77-AE94-8A5E9B026E10}" presName="node" presStyleLbl="node1" presStyleIdx="7" presStyleCnt="12">
        <dgm:presLayoutVars>
          <dgm:bulletEnabled val="1"/>
        </dgm:presLayoutVars>
      </dgm:prSet>
      <dgm:spPr/>
    </dgm:pt>
    <dgm:pt modelId="{E483B706-DE2C-43F7-845E-1E6657A7F25A}" type="pres">
      <dgm:prSet presAssocID="{7A659FBA-9C61-4584-B284-064A3EE613F6}" presName="sibTrans" presStyleLbl="sibTrans2D1" presStyleIdx="7" presStyleCnt="11"/>
      <dgm:spPr/>
    </dgm:pt>
    <dgm:pt modelId="{8830E92E-B36B-4048-9A18-ACF09F0C9FB8}" type="pres">
      <dgm:prSet presAssocID="{7A659FBA-9C61-4584-B284-064A3EE613F6}" presName="connectorText" presStyleLbl="sibTrans2D1" presStyleIdx="7" presStyleCnt="11"/>
      <dgm:spPr/>
    </dgm:pt>
    <dgm:pt modelId="{B826BFBE-213B-42DD-BB7B-026DA65FBD0A}" type="pres">
      <dgm:prSet presAssocID="{B4EB4C95-02F4-4418-8702-F3C3BBFD62B2}" presName="node" presStyleLbl="node1" presStyleIdx="8" presStyleCnt="12">
        <dgm:presLayoutVars>
          <dgm:bulletEnabled val="1"/>
        </dgm:presLayoutVars>
      </dgm:prSet>
      <dgm:spPr/>
    </dgm:pt>
    <dgm:pt modelId="{745804DD-FFD5-49AE-AAAC-036BC35244EF}" type="pres">
      <dgm:prSet presAssocID="{5A31BA27-B2A3-4C4E-BF64-C71D71914868}" presName="sibTrans" presStyleLbl="sibTrans2D1" presStyleIdx="8" presStyleCnt="11"/>
      <dgm:spPr/>
    </dgm:pt>
    <dgm:pt modelId="{CCD65C2F-01F5-4023-BA44-2A81B8CCF3A0}" type="pres">
      <dgm:prSet presAssocID="{5A31BA27-B2A3-4C4E-BF64-C71D71914868}" presName="connectorText" presStyleLbl="sibTrans2D1" presStyleIdx="8" presStyleCnt="11"/>
      <dgm:spPr/>
    </dgm:pt>
    <dgm:pt modelId="{F7D6AF4E-F166-4CE1-8D47-72EDD9F99A4A}" type="pres">
      <dgm:prSet presAssocID="{074856DA-D9DA-4C3E-91C3-3E1DE3265A5D}" presName="node" presStyleLbl="node1" presStyleIdx="9" presStyleCnt="12">
        <dgm:presLayoutVars>
          <dgm:bulletEnabled val="1"/>
        </dgm:presLayoutVars>
      </dgm:prSet>
      <dgm:spPr/>
    </dgm:pt>
    <dgm:pt modelId="{881633BD-8CA1-49E5-8B86-377B7E7B7C1C}" type="pres">
      <dgm:prSet presAssocID="{61AED18E-1722-485B-B587-15D73297E588}" presName="sibTrans" presStyleLbl="sibTrans2D1" presStyleIdx="9" presStyleCnt="11"/>
      <dgm:spPr/>
    </dgm:pt>
    <dgm:pt modelId="{D0390719-11AB-4BBD-9B02-C51116F76E6E}" type="pres">
      <dgm:prSet presAssocID="{61AED18E-1722-485B-B587-15D73297E588}" presName="connectorText" presStyleLbl="sibTrans2D1" presStyleIdx="9" presStyleCnt="11"/>
      <dgm:spPr/>
    </dgm:pt>
    <dgm:pt modelId="{00B2FE0B-BAFE-4FEC-B6A3-6CF0185AB89C}" type="pres">
      <dgm:prSet presAssocID="{8DD446F0-D8FE-498F-9DA9-4B2FA2E427B0}" presName="node" presStyleLbl="node1" presStyleIdx="10" presStyleCnt="12">
        <dgm:presLayoutVars>
          <dgm:bulletEnabled val="1"/>
        </dgm:presLayoutVars>
      </dgm:prSet>
      <dgm:spPr/>
    </dgm:pt>
    <dgm:pt modelId="{FF15F0D8-58DE-4C8B-91A5-2CDEB875CD98}" type="pres">
      <dgm:prSet presAssocID="{B870BF6D-5CC7-4311-9FA8-EBDB5F8A63BB}" presName="sibTrans" presStyleLbl="sibTrans2D1" presStyleIdx="10" presStyleCnt="11"/>
      <dgm:spPr/>
    </dgm:pt>
    <dgm:pt modelId="{17F169F9-591D-4C3A-B061-AFD800D051EA}" type="pres">
      <dgm:prSet presAssocID="{B870BF6D-5CC7-4311-9FA8-EBDB5F8A63BB}" presName="connectorText" presStyleLbl="sibTrans2D1" presStyleIdx="10" presStyleCnt="11"/>
      <dgm:spPr/>
    </dgm:pt>
    <dgm:pt modelId="{362202D4-BB74-426D-BA56-026FD50E1D53}" type="pres">
      <dgm:prSet presAssocID="{5C2AF61B-877C-4724-B7BC-CB01B89004B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831B309-5608-4206-A504-9111F1F0423E}" type="presOf" srcId="{B870BF6D-5CC7-4311-9FA8-EBDB5F8A63BB}" destId="{FF15F0D8-58DE-4C8B-91A5-2CDEB875CD98}" srcOrd="0" destOrd="0" presId="urn:microsoft.com/office/officeart/2005/8/layout/process5"/>
    <dgm:cxn modelId="{FC85120C-4AED-45A7-8398-94E59CD3F460}" type="presOf" srcId="{8DE33D24-8E68-4EB9-913C-9E29142D5D8E}" destId="{6F3A1131-7F74-41B9-AF9B-E88BF5DD565E}" srcOrd="0" destOrd="0" presId="urn:microsoft.com/office/officeart/2005/8/layout/process5"/>
    <dgm:cxn modelId="{51ED5D15-83A3-4F69-ADB4-CEDF30004FB3}" type="presOf" srcId="{5C2AF61B-877C-4724-B7BC-CB01B89004B0}" destId="{362202D4-BB74-426D-BA56-026FD50E1D53}" srcOrd="0" destOrd="0" presId="urn:microsoft.com/office/officeart/2005/8/layout/process5"/>
    <dgm:cxn modelId="{9B757419-31AC-487A-BD63-A3360FA85C72}" type="presOf" srcId="{B0A0A803-145A-42F9-92BF-33818326EF38}" destId="{596E4DE5-DE44-487C-BEC6-661FE1ACAC4B}" srcOrd="0" destOrd="0" presId="urn:microsoft.com/office/officeart/2005/8/layout/process5"/>
    <dgm:cxn modelId="{DEA1DF1D-5C30-4ECF-A14A-489C15D121EA}" type="presOf" srcId="{61AED18E-1722-485B-B587-15D73297E588}" destId="{881633BD-8CA1-49E5-8B86-377B7E7B7C1C}" srcOrd="0" destOrd="0" presId="urn:microsoft.com/office/officeart/2005/8/layout/process5"/>
    <dgm:cxn modelId="{8623DF21-A00B-4D87-8AFC-376DD3A0E4F1}" type="presOf" srcId="{61AED18E-1722-485B-B587-15D73297E588}" destId="{D0390719-11AB-4BBD-9B02-C51116F76E6E}" srcOrd="1" destOrd="0" presId="urn:microsoft.com/office/officeart/2005/8/layout/process5"/>
    <dgm:cxn modelId="{49ED622D-827B-4872-B8C0-D03228C324EE}" type="presOf" srcId="{D0F90CB4-BEF6-43DF-92BE-630466224DC5}" destId="{39F74E84-7FAF-43D3-BBBC-E6F566042B1A}" srcOrd="0" destOrd="0" presId="urn:microsoft.com/office/officeart/2005/8/layout/process5"/>
    <dgm:cxn modelId="{9AFA5A31-99D5-47FB-93C9-C6FE3CCF6BB4}" type="presOf" srcId="{F4550A79-5496-4CDA-BAC0-AA6979B87846}" destId="{52A2088F-61F7-47CF-9561-0BFBCA9C865D}" srcOrd="0" destOrd="0" presId="urn:microsoft.com/office/officeart/2005/8/layout/process5"/>
    <dgm:cxn modelId="{B2C5E338-0404-4B19-936D-536CA723B2BA}" type="presOf" srcId="{42BB16A5-3EBE-4561-AC8E-32E6033D16B8}" destId="{2EE855F3-BD9A-48C4-8622-0CCDD353555F}" srcOrd="1" destOrd="0" presId="urn:microsoft.com/office/officeart/2005/8/layout/process5"/>
    <dgm:cxn modelId="{6C39B53B-81CE-4A3C-A01E-3226D66EF31D}" type="presOf" srcId="{23D392C5-0BC7-4F48-ACBC-6D5D8C7E7C97}" destId="{47C62CD8-7E71-4F64-B535-AD4D5BEFAE69}" srcOrd="0" destOrd="0" presId="urn:microsoft.com/office/officeart/2005/8/layout/process5"/>
    <dgm:cxn modelId="{30C39F61-2E5B-4E3C-8F33-4BCC6CA649B1}" type="presOf" srcId="{B4EB4C95-02F4-4418-8702-F3C3BBFD62B2}" destId="{B826BFBE-213B-42DD-BB7B-026DA65FBD0A}" srcOrd="0" destOrd="0" presId="urn:microsoft.com/office/officeart/2005/8/layout/process5"/>
    <dgm:cxn modelId="{0328D263-913A-4593-BD2D-345897842D60}" type="presOf" srcId="{8DD446F0-D8FE-498F-9DA9-4B2FA2E427B0}" destId="{00B2FE0B-BAFE-4FEC-B6A3-6CF0185AB89C}" srcOrd="0" destOrd="0" presId="urn:microsoft.com/office/officeart/2005/8/layout/process5"/>
    <dgm:cxn modelId="{2581B345-09B1-4235-91D6-836F5088EE4A}" type="presOf" srcId="{5A31BA27-B2A3-4C4E-BF64-C71D71914868}" destId="{CCD65C2F-01F5-4023-BA44-2A81B8CCF3A0}" srcOrd="1" destOrd="0" presId="urn:microsoft.com/office/officeart/2005/8/layout/process5"/>
    <dgm:cxn modelId="{0EB9676A-D621-44AB-A4C5-BA1CE116B8C7}" type="presOf" srcId="{749163A8-6858-4B77-AE94-8A5E9B026E10}" destId="{7E280395-6AB3-4D20-8C4F-CE255954A539}" srcOrd="0" destOrd="0" presId="urn:microsoft.com/office/officeart/2005/8/layout/process5"/>
    <dgm:cxn modelId="{31E6346F-675C-4330-879A-3912E806BC30}" srcId="{8DE33D24-8E68-4EB9-913C-9E29142D5D8E}" destId="{BE115FED-77A8-4C72-96EF-61C0F6653914}" srcOrd="6" destOrd="0" parTransId="{4E56E1F8-4A0C-4AE8-8E7C-876E2A10CE18}" sibTransId="{D0F90CB4-BEF6-43DF-92BE-630466224DC5}"/>
    <dgm:cxn modelId="{0680D670-DDA5-422D-9F22-D29EEFA5B237}" type="presOf" srcId="{25FB7A1D-7AD2-4062-91FF-4269C502FEE7}" destId="{17EAB079-F630-4890-8FFF-D23DD8A36636}" srcOrd="0" destOrd="0" presId="urn:microsoft.com/office/officeart/2005/8/layout/process5"/>
    <dgm:cxn modelId="{769B4E53-BAD1-4606-990A-65E6DF2400F4}" srcId="{8DE33D24-8E68-4EB9-913C-9E29142D5D8E}" destId="{749163A8-6858-4B77-AE94-8A5E9B026E10}" srcOrd="7" destOrd="0" parTransId="{8A6EC32B-C5ED-4BEC-9BFC-91A6460E2525}" sibTransId="{7A659FBA-9C61-4584-B284-064A3EE613F6}"/>
    <dgm:cxn modelId="{29A29477-7D71-4D3F-937C-DA3035FE95DE}" type="presOf" srcId="{7F301751-4770-4EE0-9ABE-AAD0ED34AD98}" destId="{892C7B72-762B-4DC7-BABC-A98946FFB7AF}" srcOrd="0" destOrd="0" presId="urn:microsoft.com/office/officeart/2005/8/layout/process5"/>
    <dgm:cxn modelId="{B9908B78-6416-45F4-B5F5-134AC23669B2}" type="presOf" srcId="{42BB16A5-3EBE-4561-AC8E-32E6033D16B8}" destId="{5E944A38-B98C-42EF-B9C0-0B0001F92217}" srcOrd="0" destOrd="0" presId="urn:microsoft.com/office/officeart/2005/8/layout/process5"/>
    <dgm:cxn modelId="{95B87A59-4905-426E-9F51-881417B0940C}" type="presOf" srcId="{3DE996A9-A937-4A5A-81E1-EE2FEEBF0954}" destId="{8D4D63B6-CF29-4BC0-8D40-20FD86FD31D4}" srcOrd="1" destOrd="0" presId="urn:microsoft.com/office/officeart/2005/8/layout/process5"/>
    <dgm:cxn modelId="{8B782481-72A0-40B4-8DF2-23BFCD1E2D5B}" type="presOf" srcId="{5A31BA27-B2A3-4C4E-BF64-C71D71914868}" destId="{745804DD-FFD5-49AE-AAAC-036BC35244EF}" srcOrd="0" destOrd="0" presId="urn:microsoft.com/office/officeart/2005/8/layout/process5"/>
    <dgm:cxn modelId="{99790085-150E-449D-BC59-274E8C2C83EC}" type="presOf" srcId="{7F2AE779-D524-4740-BED4-4042681A1C5F}" destId="{9A4BEB43-33A3-4A8B-AE93-DD31F18C7028}" srcOrd="0" destOrd="0" presId="urn:microsoft.com/office/officeart/2005/8/layout/process5"/>
    <dgm:cxn modelId="{16ECF687-FD9C-43F4-8489-4C606D5AF764}" srcId="{8DE33D24-8E68-4EB9-913C-9E29142D5D8E}" destId="{8DD446F0-D8FE-498F-9DA9-4B2FA2E427B0}" srcOrd="10" destOrd="0" parTransId="{1E3CF3A4-0A39-471C-B772-EF334C7C0734}" sibTransId="{B870BF6D-5CC7-4311-9FA8-EBDB5F8A63BB}"/>
    <dgm:cxn modelId="{3C7F2894-8A46-4F67-ACF3-9C2171F84629}" type="presOf" srcId="{7A659FBA-9C61-4584-B284-064A3EE613F6}" destId="{8830E92E-B36B-4048-9A18-ACF09F0C9FB8}" srcOrd="1" destOrd="0" presId="urn:microsoft.com/office/officeart/2005/8/layout/process5"/>
    <dgm:cxn modelId="{41D23E97-C5C6-4584-880A-015CA34A9945}" type="presOf" srcId="{E28A41C6-64CE-47D6-9A22-DCDD8EA53E4C}" destId="{D2E9A270-0D37-4A50-B230-698E823B7FCC}" srcOrd="0" destOrd="0" presId="urn:microsoft.com/office/officeart/2005/8/layout/process5"/>
    <dgm:cxn modelId="{72BC2298-4CEA-4467-94A1-0055F1D53397}" srcId="{8DE33D24-8E68-4EB9-913C-9E29142D5D8E}" destId="{1C99CC06-2E51-4DF6-B8CE-3A0E4636E20F}" srcOrd="3" destOrd="0" parTransId="{D4AF55E3-4226-4C2C-B564-D282487D992A}" sibTransId="{E28A41C6-64CE-47D6-9A22-DCDD8EA53E4C}"/>
    <dgm:cxn modelId="{3046609D-6620-4142-8A68-BD6BA1ECFF02}" srcId="{8DE33D24-8E68-4EB9-913C-9E29142D5D8E}" destId="{5C2AF61B-877C-4724-B7BC-CB01B89004B0}" srcOrd="11" destOrd="0" parTransId="{5073EDA0-0E4C-40C7-9B6F-A7C55C110FC7}" sibTransId="{41D1ECF9-1149-4D20-B9DE-4C310BFD708C}"/>
    <dgm:cxn modelId="{B5D36CA2-9143-47C2-8FB9-EA8F93ED835F}" type="presOf" srcId="{AEDBEF63-EA34-443D-B7A1-B7151DCEBFEF}" destId="{B3C89447-FE38-4B83-A89D-798D558FC680}" srcOrd="1" destOrd="0" presId="urn:microsoft.com/office/officeart/2005/8/layout/process5"/>
    <dgm:cxn modelId="{7841E2AF-FBDB-4FBD-95B3-252A2F9056BB}" type="presOf" srcId="{734EE416-9CE2-4A25-BE27-209B4267141E}" destId="{B747673D-FC0E-42E9-BA79-7D3DA330E46A}" srcOrd="0" destOrd="0" presId="urn:microsoft.com/office/officeart/2005/8/layout/process5"/>
    <dgm:cxn modelId="{F92506B0-4018-4E9B-9D63-73AC5A50806C}" srcId="{8DE33D24-8E68-4EB9-913C-9E29142D5D8E}" destId="{B4EB4C95-02F4-4418-8702-F3C3BBFD62B2}" srcOrd="8" destOrd="0" parTransId="{5D565670-1057-4FAA-9344-813676ED596B}" sibTransId="{5A31BA27-B2A3-4C4E-BF64-C71D71914868}"/>
    <dgm:cxn modelId="{390DC2B3-0A57-4ACD-9EB2-91994EEED34B}" type="presOf" srcId="{7F301751-4770-4EE0-9ABE-AAD0ED34AD98}" destId="{3941F050-8632-46AF-85EA-AF373124E977}" srcOrd="1" destOrd="0" presId="urn:microsoft.com/office/officeart/2005/8/layout/process5"/>
    <dgm:cxn modelId="{47E195BB-B21B-47F8-A59F-9BDD48006B74}" type="presOf" srcId="{1C99CC06-2E51-4DF6-B8CE-3A0E4636E20F}" destId="{4A43B82F-DA35-47B6-81EC-5D3C529EC976}" srcOrd="0" destOrd="0" presId="urn:microsoft.com/office/officeart/2005/8/layout/process5"/>
    <dgm:cxn modelId="{6A46B6BD-43A4-4C34-B5C8-1F89606F6A3D}" srcId="{8DE33D24-8E68-4EB9-913C-9E29142D5D8E}" destId="{074856DA-D9DA-4C3E-91C3-3E1DE3265A5D}" srcOrd="9" destOrd="0" parTransId="{0DAB20AB-E787-4F66-9C66-22B86DD3A2BD}" sibTransId="{61AED18E-1722-485B-B587-15D73297E588}"/>
    <dgm:cxn modelId="{4662CAC1-C876-4458-B078-4C7CA93C7D64}" srcId="{8DE33D24-8E68-4EB9-913C-9E29142D5D8E}" destId="{B0A0A803-145A-42F9-92BF-33818326EF38}" srcOrd="1" destOrd="0" parTransId="{9D155AA8-6676-42ED-B597-1D39062C66D7}" sibTransId="{AEDBEF63-EA34-443D-B7A1-B7151DCEBFEF}"/>
    <dgm:cxn modelId="{DC1360C9-19AD-4C09-BCBD-1FED30CA9A06}" type="presOf" srcId="{7A659FBA-9C61-4584-B284-064A3EE613F6}" destId="{E483B706-DE2C-43F7-845E-1E6657A7F25A}" srcOrd="0" destOrd="0" presId="urn:microsoft.com/office/officeart/2005/8/layout/process5"/>
    <dgm:cxn modelId="{C03554CD-B9AC-439C-B15C-4B5E36C96687}" type="presOf" srcId="{074856DA-D9DA-4C3E-91C3-3E1DE3265A5D}" destId="{F7D6AF4E-F166-4CE1-8D47-72EDD9F99A4A}" srcOrd="0" destOrd="0" presId="urn:microsoft.com/office/officeart/2005/8/layout/process5"/>
    <dgm:cxn modelId="{9E1F80CE-1633-4BE2-8B46-3CDE1D6C9292}" type="presOf" srcId="{E28A41C6-64CE-47D6-9A22-DCDD8EA53E4C}" destId="{827B3123-EAB5-4453-976B-A95B36EC85D8}" srcOrd="1" destOrd="0" presId="urn:microsoft.com/office/officeart/2005/8/layout/process5"/>
    <dgm:cxn modelId="{F69A7CD0-D61C-4D84-8ADA-A4BA297BD3AB}" srcId="{8DE33D24-8E68-4EB9-913C-9E29142D5D8E}" destId="{7F2AE779-D524-4740-BED4-4042681A1C5F}" srcOrd="0" destOrd="0" parTransId="{D2F91EBC-8235-4BDE-BFBA-988947EF1DDC}" sibTransId="{3DE996A9-A937-4A5A-81E1-EE2FEEBF0954}"/>
    <dgm:cxn modelId="{111C48D1-6CAA-4823-82C5-898BD441734B}" type="presOf" srcId="{B870BF6D-5CC7-4311-9FA8-EBDB5F8A63BB}" destId="{17F169F9-591D-4C3A-B061-AFD800D051EA}" srcOrd="1" destOrd="0" presId="urn:microsoft.com/office/officeart/2005/8/layout/process5"/>
    <dgm:cxn modelId="{646C16DA-A607-4684-81D5-E35A7DCBFE12}" type="presOf" srcId="{3DE996A9-A937-4A5A-81E1-EE2FEEBF0954}" destId="{250140DA-7E8C-4E39-BA2C-76FFEE2E5C02}" srcOrd="0" destOrd="0" presId="urn:microsoft.com/office/officeart/2005/8/layout/process5"/>
    <dgm:cxn modelId="{D515FEDA-992F-437F-AEA3-F6263EBD3E60}" srcId="{8DE33D24-8E68-4EB9-913C-9E29142D5D8E}" destId="{F4550A79-5496-4CDA-BAC0-AA6979B87846}" srcOrd="5" destOrd="0" parTransId="{C613D6A2-ED28-432C-84DE-6F9C47FBE87F}" sibTransId="{7F301751-4770-4EE0-9ABE-AAD0ED34AD98}"/>
    <dgm:cxn modelId="{4DB156DB-BECA-42A7-AD31-A574C7FE319A}" type="presOf" srcId="{23D392C5-0BC7-4F48-ACBC-6D5D8C7E7C97}" destId="{A91C3774-A16B-4B68-BDF1-DF8ECE750915}" srcOrd="1" destOrd="0" presId="urn:microsoft.com/office/officeart/2005/8/layout/process5"/>
    <dgm:cxn modelId="{236D43E2-76C4-4A2E-B592-2FB7AF250689}" type="presOf" srcId="{D0F90CB4-BEF6-43DF-92BE-630466224DC5}" destId="{BE51F2CA-1546-44A0-B22B-2E32695F49ED}" srcOrd="1" destOrd="0" presId="urn:microsoft.com/office/officeart/2005/8/layout/process5"/>
    <dgm:cxn modelId="{A8A5C1E4-08D7-4FF4-B26F-753B806826D9}" type="presOf" srcId="{BE115FED-77A8-4C72-96EF-61C0F6653914}" destId="{4DC0DA4C-B61E-4E8A-A140-612CBE26FCAB}" srcOrd="0" destOrd="0" presId="urn:microsoft.com/office/officeart/2005/8/layout/process5"/>
    <dgm:cxn modelId="{74EC1DEB-4769-4661-8B75-73E53F2F0E1F}" srcId="{8DE33D24-8E68-4EB9-913C-9E29142D5D8E}" destId="{25FB7A1D-7AD2-4062-91FF-4269C502FEE7}" srcOrd="2" destOrd="0" parTransId="{CEC5B85B-1493-476A-BAB7-EC448B803028}" sibTransId="{23D392C5-0BC7-4F48-ACBC-6D5D8C7E7C97}"/>
    <dgm:cxn modelId="{5668F5F4-581E-4314-937B-7909DED07475}" srcId="{8DE33D24-8E68-4EB9-913C-9E29142D5D8E}" destId="{734EE416-9CE2-4A25-BE27-209B4267141E}" srcOrd="4" destOrd="0" parTransId="{0EBBABEB-0592-4013-BC83-0212B03A9DAA}" sibTransId="{42BB16A5-3EBE-4561-AC8E-32E6033D16B8}"/>
    <dgm:cxn modelId="{18C989FC-EDC1-4B25-9F30-AFDBB2A687BA}" type="presOf" srcId="{AEDBEF63-EA34-443D-B7A1-B7151DCEBFEF}" destId="{1ABA723C-18F1-4BC0-993F-9F69E7B04763}" srcOrd="0" destOrd="0" presId="urn:microsoft.com/office/officeart/2005/8/layout/process5"/>
    <dgm:cxn modelId="{D24A591D-C9B0-44B9-9DA6-69237560A3DE}" type="presParOf" srcId="{6F3A1131-7F74-41B9-AF9B-E88BF5DD565E}" destId="{9A4BEB43-33A3-4A8B-AE93-DD31F18C7028}" srcOrd="0" destOrd="0" presId="urn:microsoft.com/office/officeart/2005/8/layout/process5"/>
    <dgm:cxn modelId="{25DB7FD1-FABF-46AA-BF30-4F0DAC540A5F}" type="presParOf" srcId="{6F3A1131-7F74-41B9-AF9B-E88BF5DD565E}" destId="{250140DA-7E8C-4E39-BA2C-76FFEE2E5C02}" srcOrd="1" destOrd="0" presId="urn:microsoft.com/office/officeart/2005/8/layout/process5"/>
    <dgm:cxn modelId="{C9E0ABE1-B1B9-4EBF-8C6D-D6FDB8F70790}" type="presParOf" srcId="{250140DA-7E8C-4E39-BA2C-76FFEE2E5C02}" destId="{8D4D63B6-CF29-4BC0-8D40-20FD86FD31D4}" srcOrd="0" destOrd="0" presId="urn:microsoft.com/office/officeart/2005/8/layout/process5"/>
    <dgm:cxn modelId="{6C3337E6-8BCC-43F7-93A5-1089C5DC21EA}" type="presParOf" srcId="{6F3A1131-7F74-41B9-AF9B-E88BF5DD565E}" destId="{596E4DE5-DE44-487C-BEC6-661FE1ACAC4B}" srcOrd="2" destOrd="0" presId="urn:microsoft.com/office/officeart/2005/8/layout/process5"/>
    <dgm:cxn modelId="{BEBB023C-D342-41F9-82E7-40F20BEB67EA}" type="presParOf" srcId="{6F3A1131-7F74-41B9-AF9B-E88BF5DD565E}" destId="{1ABA723C-18F1-4BC0-993F-9F69E7B04763}" srcOrd="3" destOrd="0" presId="urn:microsoft.com/office/officeart/2005/8/layout/process5"/>
    <dgm:cxn modelId="{3A61B066-3E9F-4EF5-BDB6-145CE7ADFB33}" type="presParOf" srcId="{1ABA723C-18F1-4BC0-993F-9F69E7B04763}" destId="{B3C89447-FE38-4B83-A89D-798D558FC680}" srcOrd="0" destOrd="0" presId="urn:microsoft.com/office/officeart/2005/8/layout/process5"/>
    <dgm:cxn modelId="{71DF5E28-19C5-4BA5-B6FF-4301C5F9CCC0}" type="presParOf" srcId="{6F3A1131-7F74-41B9-AF9B-E88BF5DD565E}" destId="{17EAB079-F630-4890-8FFF-D23DD8A36636}" srcOrd="4" destOrd="0" presId="urn:microsoft.com/office/officeart/2005/8/layout/process5"/>
    <dgm:cxn modelId="{CE07DF46-08B7-418C-ADA3-A23706BABDCC}" type="presParOf" srcId="{6F3A1131-7F74-41B9-AF9B-E88BF5DD565E}" destId="{47C62CD8-7E71-4F64-B535-AD4D5BEFAE69}" srcOrd="5" destOrd="0" presId="urn:microsoft.com/office/officeart/2005/8/layout/process5"/>
    <dgm:cxn modelId="{91A98C14-A65D-47B1-8D34-19C8BAFFAEF4}" type="presParOf" srcId="{47C62CD8-7E71-4F64-B535-AD4D5BEFAE69}" destId="{A91C3774-A16B-4B68-BDF1-DF8ECE750915}" srcOrd="0" destOrd="0" presId="urn:microsoft.com/office/officeart/2005/8/layout/process5"/>
    <dgm:cxn modelId="{F7E60B92-E8EE-4D9C-8E0E-9F4B03C8093E}" type="presParOf" srcId="{6F3A1131-7F74-41B9-AF9B-E88BF5DD565E}" destId="{4A43B82F-DA35-47B6-81EC-5D3C529EC976}" srcOrd="6" destOrd="0" presId="urn:microsoft.com/office/officeart/2005/8/layout/process5"/>
    <dgm:cxn modelId="{99F066DA-667B-47BA-9BE6-01AD579C8675}" type="presParOf" srcId="{6F3A1131-7F74-41B9-AF9B-E88BF5DD565E}" destId="{D2E9A270-0D37-4A50-B230-698E823B7FCC}" srcOrd="7" destOrd="0" presId="urn:microsoft.com/office/officeart/2005/8/layout/process5"/>
    <dgm:cxn modelId="{A85DFFE3-0D03-4A49-953E-299255F833B9}" type="presParOf" srcId="{D2E9A270-0D37-4A50-B230-698E823B7FCC}" destId="{827B3123-EAB5-4453-976B-A95B36EC85D8}" srcOrd="0" destOrd="0" presId="urn:microsoft.com/office/officeart/2005/8/layout/process5"/>
    <dgm:cxn modelId="{6BEB8034-AA23-4158-8C66-13608FF510DE}" type="presParOf" srcId="{6F3A1131-7F74-41B9-AF9B-E88BF5DD565E}" destId="{B747673D-FC0E-42E9-BA79-7D3DA330E46A}" srcOrd="8" destOrd="0" presId="urn:microsoft.com/office/officeart/2005/8/layout/process5"/>
    <dgm:cxn modelId="{C1FA49E0-00E4-43E4-A890-CCF41C2D6E67}" type="presParOf" srcId="{6F3A1131-7F74-41B9-AF9B-E88BF5DD565E}" destId="{5E944A38-B98C-42EF-B9C0-0B0001F92217}" srcOrd="9" destOrd="0" presId="urn:microsoft.com/office/officeart/2005/8/layout/process5"/>
    <dgm:cxn modelId="{F155D6CA-05DF-41C6-9F22-D96BE606F929}" type="presParOf" srcId="{5E944A38-B98C-42EF-B9C0-0B0001F92217}" destId="{2EE855F3-BD9A-48C4-8622-0CCDD353555F}" srcOrd="0" destOrd="0" presId="urn:microsoft.com/office/officeart/2005/8/layout/process5"/>
    <dgm:cxn modelId="{DE556274-144A-4D18-A428-45BCB618F350}" type="presParOf" srcId="{6F3A1131-7F74-41B9-AF9B-E88BF5DD565E}" destId="{52A2088F-61F7-47CF-9561-0BFBCA9C865D}" srcOrd="10" destOrd="0" presId="urn:microsoft.com/office/officeart/2005/8/layout/process5"/>
    <dgm:cxn modelId="{054BBC03-22AB-4561-9E7D-520651DB868D}" type="presParOf" srcId="{6F3A1131-7F74-41B9-AF9B-E88BF5DD565E}" destId="{892C7B72-762B-4DC7-BABC-A98946FFB7AF}" srcOrd="11" destOrd="0" presId="urn:microsoft.com/office/officeart/2005/8/layout/process5"/>
    <dgm:cxn modelId="{4C99A1B7-71A8-4508-AA1D-440997E48F44}" type="presParOf" srcId="{892C7B72-762B-4DC7-BABC-A98946FFB7AF}" destId="{3941F050-8632-46AF-85EA-AF373124E977}" srcOrd="0" destOrd="0" presId="urn:microsoft.com/office/officeart/2005/8/layout/process5"/>
    <dgm:cxn modelId="{2A1C378F-1316-4537-B9AD-1EBFCC789DD7}" type="presParOf" srcId="{6F3A1131-7F74-41B9-AF9B-E88BF5DD565E}" destId="{4DC0DA4C-B61E-4E8A-A140-612CBE26FCAB}" srcOrd="12" destOrd="0" presId="urn:microsoft.com/office/officeart/2005/8/layout/process5"/>
    <dgm:cxn modelId="{2A4C95BA-3E31-4914-9675-E632B6FAE11D}" type="presParOf" srcId="{6F3A1131-7F74-41B9-AF9B-E88BF5DD565E}" destId="{39F74E84-7FAF-43D3-BBBC-E6F566042B1A}" srcOrd="13" destOrd="0" presId="urn:microsoft.com/office/officeart/2005/8/layout/process5"/>
    <dgm:cxn modelId="{C77A9737-5612-4418-AB8B-337570A3095B}" type="presParOf" srcId="{39F74E84-7FAF-43D3-BBBC-E6F566042B1A}" destId="{BE51F2CA-1546-44A0-B22B-2E32695F49ED}" srcOrd="0" destOrd="0" presId="urn:microsoft.com/office/officeart/2005/8/layout/process5"/>
    <dgm:cxn modelId="{4E98E7BF-ADDC-49C5-9E14-7FAD69CBE319}" type="presParOf" srcId="{6F3A1131-7F74-41B9-AF9B-E88BF5DD565E}" destId="{7E280395-6AB3-4D20-8C4F-CE255954A539}" srcOrd="14" destOrd="0" presId="urn:microsoft.com/office/officeart/2005/8/layout/process5"/>
    <dgm:cxn modelId="{865F20B8-637A-4C02-BA85-31BD3E226DF1}" type="presParOf" srcId="{6F3A1131-7F74-41B9-AF9B-E88BF5DD565E}" destId="{E483B706-DE2C-43F7-845E-1E6657A7F25A}" srcOrd="15" destOrd="0" presId="urn:microsoft.com/office/officeart/2005/8/layout/process5"/>
    <dgm:cxn modelId="{C16F237D-D291-4994-A511-B171BA567DDA}" type="presParOf" srcId="{E483B706-DE2C-43F7-845E-1E6657A7F25A}" destId="{8830E92E-B36B-4048-9A18-ACF09F0C9FB8}" srcOrd="0" destOrd="0" presId="urn:microsoft.com/office/officeart/2005/8/layout/process5"/>
    <dgm:cxn modelId="{54EF1DBF-0ADC-4480-A934-C49AD17B2EB8}" type="presParOf" srcId="{6F3A1131-7F74-41B9-AF9B-E88BF5DD565E}" destId="{B826BFBE-213B-42DD-BB7B-026DA65FBD0A}" srcOrd="16" destOrd="0" presId="urn:microsoft.com/office/officeart/2005/8/layout/process5"/>
    <dgm:cxn modelId="{25669EC7-E120-496E-A0CE-951720DBFF30}" type="presParOf" srcId="{6F3A1131-7F74-41B9-AF9B-E88BF5DD565E}" destId="{745804DD-FFD5-49AE-AAAC-036BC35244EF}" srcOrd="17" destOrd="0" presId="urn:microsoft.com/office/officeart/2005/8/layout/process5"/>
    <dgm:cxn modelId="{C38C2010-C820-4E2F-946D-6F4964FA2AC9}" type="presParOf" srcId="{745804DD-FFD5-49AE-AAAC-036BC35244EF}" destId="{CCD65C2F-01F5-4023-BA44-2A81B8CCF3A0}" srcOrd="0" destOrd="0" presId="urn:microsoft.com/office/officeart/2005/8/layout/process5"/>
    <dgm:cxn modelId="{F558F5ED-B712-4D28-B80F-E94ADF48065C}" type="presParOf" srcId="{6F3A1131-7F74-41B9-AF9B-E88BF5DD565E}" destId="{F7D6AF4E-F166-4CE1-8D47-72EDD9F99A4A}" srcOrd="18" destOrd="0" presId="urn:microsoft.com/office/officeart/2005/8/layout/process5"/>
    <dgm:cxn modelId="{6FFAF7E3-D52B-4D47-98BF-0DF9080DF89D}" type="presParOf" srcId="{6F3A1131-7F74-41B9-AF9B-E88BF5DD565E}" destId="{881633BD-8CA1-49E5-8B86-377B7E7B7C1C}" srcOrd="19" destOrd="0" presId="urn:microsoft.com/office/officeart/2005/8/layout/process5"/>
    <dgm:cxn modelId="{0A2C9439-95BC-418B-AEBA-A4946600051E}" type="presParOf" srcId="{881633BD-8CA1-49E5-8B86-377B7E7B7C1C}" destId="{D0390719-11AB-4BBD-9B02-C51116F76E6E}" srcOrd="0" destOrd="0" presId="urn:microsoft.com/office/officeart/2005/8/layout/process5"/>
    <dgm:cxn modelId="{084C1B81-59C8-46C0-BDD7-B230B02B9683}" type="presParOf" srcId="{6F3A1131-7F74-41B9-AF9B-E88BF5DD565E}" destId="{00B2FE0B-BAFE-4FEC-B6A3-6CF0185AB89C}" srcOrd="20" destOrd="0" presId="urn:microsoft.com/office/officeart/2005/8/layout/process5"/>
    <dgm:cxn modelId="{91890E04-2FB1-466C-8B2B-A50F1362D6D9}" type="presParOf" srcId="{6F3A1131-7F74-41B9-AF9B-E88BF5DD565E}" destId="{FF15F0D8-58DE-4C8B-91A5-2CDEB875CD98}" srcOrd="21" destOrd="0" presId="urn:microsoft.com/office/officeart/2005/8/layout/process5"/>
    <dgm:cxn modelId="{CFDF5903-AF0C-4CB2-8D6E-193120054B15}" type="presParOf" srcId="{FF15F0D8-58DE-4C8B-91A5-2CDEB875CD98}" destId="{17F169F9-591D-4C3A-B061-AFD800D051EA}" srcOrd="0" destOrd="0" presId="urn:microsoft.com/office/officeart/2005/8/layout/process5"/>
    <dgm:cxn modelId="{EEB4CCC8-376B-47CA-8276-76D36D3A9561}" type="presParOf" srcId="{6F3A1131-7F74-41B9-AF9B-E88BF5DD565E}" destId="{362202D4-BB74-426D-BA56-026FD50E1D53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49F7E-82A1-452E-94E6-B9460A1CDEFF}">
      <dsp:nvSpPr>
        <dsp:cNvPr id="0" name=""/>
        <dsp:cNvSpPr/>
      </dsp:nvSpPr>
      <dsp:spPr>
        <a:xfrm>
          <a:off x="0" y="0"/>
          <a:ext cx="3196318" cy="4166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New Device</a:t>
          </a:r>
        </a:p>
      </dsp:txBody>
      <dsp:txXfrm>
        <a:off x="0" y="0"/>
        <a:ext cx="3196318" cy="1249967"/>
      </dsp:txXfrm>
    </dsp:sp>
    <dsp:sp modelId="{5F5721F9-0F83-4D22-84DA-EFC5051EAD2E}">
      <dsp:nvSpPr>
        <dsp:cNvPr id="0" name=""/>
        <dsp:cNvSpPr/>
      </dsp:nvSpPr>
      <dsp:spPr>
        <a:xfrm>
          <a:off x="320861" y="1251188"/>
          <a:ext cx="2557054" cy="1256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Arial" panose="020B0604020202020204" pitchFamily="34" charset="0"/>
              <a:cs typeface="Arial" panose="020B0604020202020204" pitchFamily="34" charset="0"/>
            </a:rPr>
            <a:t>Purchased from an Autopilot enrolled vendor</a:t>
          </a:r>
          <a:endParaRPr lang="en-US" sz="1500" kern="1200" dirty="0"/>
        </a:p>
      </dsp:txBody>
      <dsp:txXfrm>
        <a:off x="357656" y="1287983"/>
        <a:ext cx="2483464" cy="1182684"/>
      </dsp:txXfrm>
    </dsp:sp>
    <dsp:sp modelId="{E341CB64-344B-4342-A472-F9FF40730097}">
      <dsp:nvSpPr>
        <dsp:cNvPr id="0" name=""/>
        <dsp:cNvSpPr/>
      </dsp:nvSpPr>
      <dsp:spPr>
        <a:xfrm>
          <a:off x="320861" y="2700735"/>
          <a:ext cx="2557054" cy="1256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Arial" panose="020B0604020202020204" pitchFamily="34" charset="0"/>
              <a:cs typeface="Arial" panose="020B0604020202020204" pitchFamily="34" charset="0"/>
            </a:rPr>
            <a:t>Hardware information collected manually and uploaded by UWIT staff</a:t>
          </a:r>
          <a:endParaRPr lang="en-US" sz="1500" kern="1200" dirty="0"/>
        </a:p>
      </dsp:txBody>
      <dsp:txXfrm>
        <a:off x="357656" y="2737530"/>
        <a:ext cx="2483464" cy="1182684"/>
      </dsp:txXfrm>
    </dsp:sp>
    <dsp:sp modelId="{4E1F7E27-15E0-4B01-9B72-D56865920D9F}">
      <dsp:nvSpPr>
        <dsp:cNvPr id="0" name=""/>
        <dsp:cNvSpPr/>
      </dsp:nvSpPr>
      <dsp:spPr>
        <a:xfrm>
          <a:off x="3437271" y="0"/>
          <a:ext cx="3196318" cy="4166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Existing device</a:t>
          </a:r>
        </a:p>
      </dsp:txBody>
      <dsp:txXfrm>
        <a:off x="3437271" y="0"/>
        <a:ext cx="3196318" cy="1249967"/>
      </dsp:txXfrm>
    </dsp:sp>
    <dsp:sp modelId="{2BD82384-01FB-477B-9242-CF40C94E5879}">
      <dsp:nvSpPr>
        <dsp:cNvPr id="0" name=""/>
        <dsp:cNvSpPr/>
      </dsp:nvSpPr>
      <dsp:spPr>
        <a:xfrm>
          <a:off x="3756903" y="1251188"/>
          <a:ext cx="2557054" cy="1256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Arial" panose="020B0604020202020204" pitchFamily="34" charset="0"/>
              <a:cs typeface="Arial" panose="020B0604020202020204" pitchFamily="34" charset="0"/>
            </a:rPr>
            <a:t>End-user’s university-owned device needs to be restored to a known working state.</a:t>
          </a:r>
          <a:endParaRPr lang="en-US" sz="1500" kern="1200" dirty="0"/>
        </a:p>
      </dsp:txBody>
      <dsp:txXfrm>
        <a:off x="3793698" y="1287983"/>
        <a:ext cx="2483464" cy="1182684"/>
      </dsp:txXfrm>
    </dsp:sp>
    <dsp:sp modelId="{21032F1D-AAA3-4777-AA56-07EE6F9C927C}">
      <dsp:nvSpPr>
        <dsp:cNvPr id="0" name=""/>
        <dsp:cNvSpPr/>
      </dsp:nvSpPr>
      <dsp:spPr>
        <a:xfrm>
          <a:off x="3756903" y="2700735"/>
          <a:ext cx="2557054" cy="1256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Device needs to be reset for reassignment to a new user.</a:t>
          </a:r>
        </a:p>
      </dsp:txBody>
      <dsp:txXfrm>
        <a:off x="3793698" y="2737530"/>
        <a:ext cx="2483464" cy="1182684"/>
      </dsp:txXfrm>
    </dsp:sp>
    <dsp:sp modelId="{201C228F-246D-41DD-B197-CB1F5B1A6280}">
      <dsp:nvSpPr>
        <dsp:cNvPr id="0" name=""/>
        <dsp:cNvSpPr/>
      </dsp:nvSpPr>
      <dsp:spPr>
        <a:xfrm>
          <a:off x="6873314" y="0"/>
          <a:ext cx="3196318" cy="4166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Unit IT</a:t>
          </a:r>
        </a:p>
      </dsp:txBody>
      <dsp:txXfrm>
        <a:off x="6873314" y="0"/>
        <a:ext cx="3196318" cy="1249967"/>
      </dsp:txXfrm>
    </dsp:sp>
    <dsp:sp modelId="{9A26C42E-7833-4A68-85AF-F130AD8ED97C}">
      <dsp:nvSpPr>
        <dsp:cNvPr id="0" name=""/>
        <dsp:cNvSpPr/>
      </dsp:nvSpPr>
      <dsp:spPr>
        <a:xfrm>
          <a:off x="7192945" y="1251188"/>
          <a:ext cx="2557054" cy="1256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Arial" panose="020B0604020202020204" pitchFamily="34" charset="0"/>
              <a:cs typeface="Arial" panose="020B0604020202020204" pitchFamily="34" charset="0"/>
            </a:rPr>
            <a:t>End-user receives a new university-owned device that needs to be configured to the specifications of their unit IT.</a:t>
          </a:r>
          <a:endParaRPr lang="en-US" sz="1500" kern="1200" dirty="0"/>
        </a:p>
      </dsp:txBody>
      <dsp:txXfrm>
        <a:off x="7229740" y="1287983"/>
        <a:ext cx="2483464" cy="1182684"/>
      </dsp:txXfrm>
    </dsp:sp>
    <dsp:sp modelId="{BB608798-ED6B-4F67-A7B3-CB9AFB58CD49}">
      <dsp:nvSpPr>
        <dsp:cNvPr id="0" name=""/>
        <dsp:cNvSpPr/>
      </dsp:nvSpPr>
      <dsp:spPr>
        <a:xfrm>
          <a:off x="7192945" y="2700735"/>
          <a:ext cx="2557054" cy="1256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Unit </a:t>
          </a:r>
          <a:r>
            <a:rPr lang="en-US" sz="1500" b="0" kern="1200" dirty="0">
              <a:latin typeface="Arial" panose="020B0604020202020204" pitchFamily="34" charset="0"/>
              <a:cs typeface="Arial" panose="020B0604020202020204" pitchFamily="34" charset="0"/>
            </a:rPr>
            <a:t>IT wants devices configured with particular settings and applications when/after they are built or rebuilt</a:t>
          </a:r>
          <a:endParaRPr lang="en-US" sz="1500" kern="1200" dirty="0"/>
        </a:p>
      </dsp:txBody>
      <dsp:txXfrm>
        <a:off x="7229740" y="2737530"/>
        <a:ext cx="2483464" cy="1182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BEB43-33A3-4A8B-AE93-DD31F18C7028}">
      <dsp:nvSpPr>
        <dsp:cNvPr id="0" name=""/>
        <dsp:cNvSpPr/>
      </dsp:nvSpPr>
      <dsp:spPr>
        <a:xfrm>
          <a:off x="3993" y="439677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User receives the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Autopilot-enabled computer</a:t>
          </a:r>
        </a:p>
      </dsp:txBody>
      <dsp:txXfrm>
        <a:off x="34674" y="470358"/>
        <a:ext cx="1684527" cy="986171"/>
      </dsp:txXfrm>
    </dsp:sp>
    <dsp:sp modelId="{250140DA-7E8C-4E39-BA2C-76FFEE2E5C02}">
      <dsp:nvSpPr>
        <dsp:cNvPr id="0" name=""/>
        <dsp:cNvSpPr/>
      </dsp:nvSpPr>
      <dsp:spPr>
        <a:xfrm>
          <a:off x="1903520" y="746954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903520" y="833550"/>
        <a:ext cx="259090" cy="259788"/>
      </dsp:txXfrm>
    </dsp:sp>
    <dsp:sp modelId="{596E4DE5-DE44-487C-BEC6-661FE1ACAC4B}">
      <dsp:nvSpPr>
        <dsp:cNvPr id="0" name=""/>
        <dsp:cNvSpPr/>
      </dsp:nvSpPr>
      <dsp:spPr>
        <a:xfrm>
          <a:off x="2448237" y="439677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User turns on computer</a:t>
          </a:r>
          <a:br>
            <a:rPr lang="en-US" sz="800" kern="1200" dirty="0"/>
          </a:br>
          <a:endParaRPr 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Computer automatically connects to the Autopilot service + downloads the Autopilot profile</a:t>
          </a:r>
        </a:p>
      </dsp:txBody>
      <dsp:txXfrm>
        <a:off x="2478918" y="470358"/>
        <a:ext cx="1684527" cy="986171"/>
      </dsp:txXfrm>
    </dsp:sp>
    <dsp:sp modelId="{1ABA723C-18F1-4BC0-993F-9F69E7B04763}">
      <dsp:nvSpPr>
        <dsp:cNvPr id="0" name=""/>
        <dsp:cNvSpPr/>
      </dsp:nvSpPr>
      <dsp:spPr>
        <a:xfrm>
          <a:off x="4347765" y="746954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347765" y="833550"/>
        <a:ext cx="259090" cy="259788"/>
      </dsp:txXfrm>
    </dsp:sp>
    <dsp:sp modelId="{17EAB079-F630-4890-8FFF-D23DD8A36636}">
      <dsp:nvSpPr>
        <dsp:cNvPr id="0" name=""/>
        <dsp:cNvSpPr/>
      </dsp:nvSpPr>
      <dsp:spPr>
        <a:xfrm>
          <a:off x="4892482" y="439677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User goes through the Autopilot OOBE.</a:t>
          </a:r>
          <a:br>
            <a:rPr lang="en-US" sz="800" kern="1200" dirty="0"/>
          </a:br>
          <a:br>
            <a:rPr lang="en-US" sz="800" kern="1200" dirty="0"/>
          </a:br>
          <a:r>
            <a:rPr lang="en-US" sz="800" kern="1200" dirty="0"/>
            <a:t>User signs in using UW </a:t>
          </a:r>
          <a:r>
            <a:rPr lang="en-US" sz="800" kern="1200" dirty="0" err="1"/>
            <a:t>Netid</a:t>
          </a:r>
          <a:endParaRPr lang="en-US" sz="800" kern="1200" dirty="0"/>
        </a:p>
      </dsp:txBody>
      <dsp:txXfrm>
        <a:off x="4923163" y="470358"/>
        <a:ext cx="1684527" cy="986171"/>
      </dsp:txXfrm>
    </dsp:sp>
    <dsp:sp modelId="{47C62CD8-7E71-4F64-B535-AD4D5BEFAE69}">
      <dsp:nvSpPr>
        <dsp:cNvPr id="0" name=""/>
        <dsp:cNvSpPr/>
      </dsp:nvSpPr>
      <dsp:spPr>
        <a:xfrm>
          <a:off x="6792010" y="746954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792010" y="833550"/>
        <a:ext cx="259090" cy="259788"/>
      </dsp:txXfrm>
    </dsp:sp>
    <dsp:sp modelId="{4A43B82F-DA35-47B6-81EC-5D3C529EC976}">
      <dsp:nvSpPr>
        <dsp:cNvPr id="0" name=""/>
        <dsp:cNvSpPr/>
      </dsp:nvSpPr>
      <dsp:spPr>
        <a:xfrm>
          <a:off x="7336727" y="439677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Computer is enrolled in Intune</a:t>
          </a:r>
          <a:br>
            <a:rPr lang="en-US" sz="800" kern="1200" dirty="0"/>
          </a:br>
          <a:br>
            <a:rPr lang="en-US" sz="800" kern="1200" dirty="0"/>
          </a:br>
          <a:r>
            <a:rPr lang="en-US" sz="800" kern="1200" dirty="0" err="1"/>
            <a:t>Intune</a:t>
          </a:r>
          <a:r>
            <a:rPr lang="en-US" sz="800" kern="1200" dirty="0"/>
            <a:t> deploys offline domain join configuration policy.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Computer asks Intune for ODJ blob.</a:t>
          </a:r>
        </a:p>
      </dsp:txBody>
      <dsp:txXfrm>
        <a:off x="7367408" y="470358"/>
        <a:ext cx="1684527" cy="986171"/>
      </dsp:txXfrm>
    </dsp:sp>
    <dsp:sp modelId="{D2E9A270-0D37-4A50-B230-698E823B7FCC}">
      <dsp:nvSpPr>
        <dsp:cNvPr id="0" name=""/>
        <dsp:cNvSpPr/>
      </dsp:nvSpPr>
      <dsp:spPr>
        <a:xfrm rot="5400000">
          <a:off x="8024608" y="1609423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8079778" y="1640849"/>
        <a:ext cx="259788" cy="259090"/>
      </dsp:txXfrm>
    </dsp:sp>
    <dsp:sp modelId="{B747673D-FC0E-42E9-BA79-7D3DA330E46A}">
      <dsp:nvSpPr>
        <dsp:cNvPr id="0" name=""/>
        <dsp:cNvSpPr/>
      </dsp:nvSpPr>
      <dsp:spPr>
        <a:xfrm>
          <a:off x="7336727" y="2185566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Intune contacts Intune AD Connector (installed on premise) for ODJ blob</a:t>
          </a:r>
        </a:p>
      </dsp:txBody>
      <dsp:txXfrm>
        <a:off x="7367408" y="2216247"/>
        <a:ext cx="1684527" cy="986171"/>
      </dsp:txXfrm>
    </dsp:sp>
    <dsp:sp modelId="{5E944A38-B98C-42EF-B9C0-0B0001F92217}">
      <dsp:nvSpPr>
        <dsp:cNvPr id="0" name=""/>
        <dsp:cNvSpPr/>
      </dsp:nvSpPr>
      <dsp:spPr>
        <a:xfrm rot="10800000">
          <a:off x="6812960" y="2492843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6923998" y="2579439"/>
        <a:ext cx="259090" cy="259788"/>
      </dsp:txXfrm>
    </dsp:sp>
    <dsp:sp modelId="{52A2088F-61F7-47CF-9561-0BFBCA9C865D}">
      <dsp:nvSpPr>
        <dsp:cNvPr id="0" name=""/>
        <dsp:cNvSpPr/>
      </dsp:nvSpPr>
      <dsp:spPr>
        <a:xfrm>
          <a:off x="4892482" y="2185566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Intune AD connector communicates with AD + creates ODJ blob</a:t>
          </a:r>
        </a:p>
      </dsp:txBody>
      <dsp:txXfrm>
        <a:off x="4923163" y="2216247"/>
        <a:ext cx="1684527" cy="986171"/>
      </dsp:txXfrm>
    </dsp:sp>
    <dsp:sp modelId="{892C7B72-762B-4DC7-BABC-A98946FFB7AF}">
      <dsp:nvSpPr>
        <dsp:cNvPr id="0" name=""/>
        <dsp:cNvSpPr/>
      </dsp:nvSpPr>
      <dsp:spPr>
        <a:xfrm rot="10800000">
          <a:off x="4368716" y="2492843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4479754" y="2579439"/>
        <a:ext cx="259090" cy="259788"/>
      </dsp:txXfrm>
    </dsp:sp>
    <dsp:sp modelId="{4DC0DA4C-B61E-4E8A-A140-612CBE26FCAB}">
      <dsp:nvSpPr>
        <dsp:cNvPr id="0" name=""/>
        <dsp:cNvSpPr/>
      </dsp:nvSpPr>
      <dsp:spPr>
        <a:xfrm>
          <a:off x="2448237" y="2185566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Intune AD connector sends ODJ blog to Intune</a:t>
          </a:r>
        </a:p>
      </dsp:txBody>
      <dsp:txXfrm>
        <a:off x="2478918" y="2216247"/>
        <a:ext cx="1684527" cy="986171"/>
      </dsp:txXfrm>
    </dsp:sp>
    <dsp:sp modelId="{39F74E84-7FAF-43D3-BBBC-E6F566042B1A}">
      <dsp:nvSpPr>
        <dsp:cNvPr id="0" name=""/>
        <dsp:cNvSpPr/>
      </dsp:nvSpPr>
      <dsp:spPr>
        <a:xfrm rot="10800000">
          <a:off x="1924471" y="2492843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035509" y="2579439"/>
        <a:ext cx="259090" cy="259788"/>
      </dsp:txXfrm>
    </dsp:sp>
    <dsp:sp modelId="{7E280395-6AB3-4D20-8C4F-CE255954A539}">
      <dsp:nvSpPr>
        <dsp:cNvPr id="0" name=""/>
        <dsp:cNvSpPr/>
      </dsp:nvSpPr>
      <dsp:spPr>
        <a:xfrm>
          <a:off x="3993" y="2185566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Intune sends ODJ blob to computer</a:t>
          </a:r>
        </a:p>
      </dsp:txBody>
      <dsp:txXfrm>
        <a:off x="34674" y="2216247"/>
        <a:ext cx="1684527" cy="986171"/>
      </dsp:txXfrm>
    </dsp:sp>
    <dsp:sp modelId="{E483B706-DE2C-43F7-845E-1E6657A7F25A}">
      <dsp:nvSpPr>
        <dsp:cNvPr id="0" name=""/>
        <dsp:cNvSpPr/>
      </dsp:nvSpPr>
      <dsp:spPr>
        <a:xfrm rot="5400000">
          <a:off x="691873" y="3355312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747043" y="3386738"/>
        <a:ext cx="259788" cy="259090"/>
      </dsp:txXfrm>
    </dsp:sp>
    <dsp:sp modelId="{B826BFBE-213B-42DD-BB7B-026DA65FBD0A}">
      <dsp:nvSpPr>
        <dsp:cNvPr id="0" name=""/>
        <dsp:cNvSpPr/>
      </dsp:nvSpPr>
      <dsp:spPr>
        <a:xfrm>
          <a:off x="3993" y="3931455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Computer applies ODJ blob</a:t>
          </a:r>
          <a:br>
            <a:rPr lang="en-US" sz="800" kern="1200" dirty="0"/>
          </a:br>
          <a:br>
            <a:rPr lang="en-US" sz="800" kern="1200" dirty="0"/>
          </a:br>
          <a:r>
            <a:rPr lang="en-US" sz="800" kern="1200" dirty="0"/>
            <a:t>Computer Restarts</a:t>
          </a:r>
          <a:br>
            <a:rPr lang="en-US" sz="800" kern="1200" dirty="0"/>
          </a:br>
          <a:br>
            <a:rPr lang="en-US" sz="800" kern="1200" dirty="0"/>
          </a:br>
          <a:r>
            <a:rPr lang="en-US" sz="800" kern="1200" dirty="0"/>
            <a:t>User logs in with UW </a:t>
          </a:r>
          <a:r>
            <a:rPr lang="en-US" sz="800" kern="1200" dirty="0" err="1"/>
            <a:t>Netid</a:t>
          </a:r>
          <a:endParaRPr lang="en-US" sz="800" kern="1200" dirty="0"/>
        </a:p>
      </dsp:txBody>
      <dsp:txXfrm>
        <a:off x="34674" y="3962136"/>
        <a:ext cx="1684527" cy="986171"/>
      </dsp:txXfrm>
    </dsp:sp>
    <dsp:sp modelId="{745804DD-FFD5-49AE-AAAC-036BC35244EF}">
      <dsp:nvSpPr>
        <dsp:cNvPr id="0" name=""/>
        <dsp:cNvSpPr/>
      </dsp:nvSpPr>
      <dsp:spPr>
        <a:xfrm>
          <a:off x="1903520" y="4238732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903520" y="4325328"/>
        <a:ext cx="259090" cy="259788"/>
      </dsp:txXfrm>
    </dsp:sp>
    <dsp:sp modelId="{F7D6AF4E-F166-4CE1-8D47-72EDD9F99A4A}">
      <dsp:nvSpPr>
        <dsp:cNvPr id="0" name=""/>
        <dsp:cNvSpPr/>
      </dsp:nvSpPr>
      <dsp:spPr>
        <a:xfrm>
          <a:off x="2448237" y="3931455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Intune deploys policy and applications to computer</a:t>
          </a:r>
        </a:p>
      </dsp:txBody>
      <dsp:txXfrm>
        <a:off x="2478918" y="3962136"/>
        <a:ext cx="1684527" cy="986171"/>
      </dsp:txXfrm>
    </dsp:sp>
    <dsp:sp modelId="{881633BD-8CA1-49E5-8B86-377B7E7B7C1C}">
      <dsp:nvSpPr>
        <dsp:cNvPr id="0" name=""/>
        <dsp:cNvSpPr/>
      </dsp:nvSpPr>
      <dsp:spPr>
        <a:xfrm>
          <a:off x="4347765" y="4238732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347765" y="4325328"/>
        <a:ext cx="259090" cy="259788"/>
      </dsp:txXfrm>
    </dsp:sp>
    <dsp:sp modelId="{00B2FE0B-BAFE-4FEC-B6A3-6CF0185AB89C}">
      <dsp:nvSpPr>
        <dsp:cNvPr id="0" name=""/>
        <dsp:cNvSpPr/>
      </dsp:nvSpPr>
      <dsp:spPr>
        <a:xfrm>
          <a:off x="4892482" y="3931455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User will be prompted to login using </a:t>
          </a:r>
          <a:r>
            <a:rPr lang="en-US" sz="800" kern="1200" dirty="0" err="1"/>
            <a:t>Netid</a:t>
          </a:r>
          <a:r>
            <a:rPr lang="en-US" sz="800" kern="1200" dirty="0"/>
            <a:t> credentials.</a:t>
          </a:r>
          <a:br>
            <a:rPr lang="en-US" sz="800" kern="1200" dirty="0"/>
          </a:br>
          <a:br>
            <a:rPr lang="en-US" sz="800" kern="1200" dirty="0"/>
          </a:br>
          <a:r>
            <a:rPr lang="en-US" sz="800" kern="1200" dirty="0"/>
            <a:t>Computer gets group policy from AD.</a:t>
          </a:r>
        </a:p>
      </dsp:txBody>
      <dsp:txXfrm>
        <a:off x="4923163" y="3962136"/>
        <a:ext cx="1684527" cy="986171"/>
      </dsp:txXfrm>
    </dsp:sp>
    <dsp:sp modelId="{FF15F0D8-58DE-4C8B-91A5-2CDEB875CD98}">
      <dsp:nvSpPr>
        <dsp:cNvPr id="0" name=""/>
        <dsp:cNvSpPr/>
      </dsp:nvSpPr>
      <dsp:spPr>
        <a:xfrm>
          <a:off x="6792010" y="4238732"/>
          <a:ext cx="370128" cy="432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792010" y="4325328"/>
        <a:ext cx="259090" cy="259788"/>
      </dsp:txXfrm>
    </dsp:sp>
    <dsp:sp modelId="{362202D4-BB74-426D-BA56-026FD50E1D53}">
      <dsp:nvSpPr>
        <dsp:cNvPr id="0" name=""/>
        <dsp:cNvSpPr/>
      </dsp:nvSpPr>
      <dsp:spPr>
        <a:xfrm>
          <a:off x="7336727" y="3931455"/>
          <a:ext cx="1745889" cy="1047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User login is successful + device is read to use </a:t>
          </a:r>
        </a:p>
      </dsp:txBody>
      <dsp:txXfrm>
        <a:off x="7367408" y="3962136"/>
        <a:ext cx="1684527" cy="98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0.44951</cdr:x>
      <cdr:y>0.13044</cdr:y>
    </cdr:from>
    <cdr:to>
      <cdr:x>0.45212</cdr:x>
      <cdr:y>0.82609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7B9CAFF-A3AB-4424-A660-1F8362136B0C}"/>
            </a:ext>
          </a:extLst>
        </cdr:cNvPr>
        <cdr:cNvCxnSpPr/>
      </cdr:nvCxnSpPr>
      <cdr:spPr>
        <a:xfrm xmlns:a="http://schemas.openxmlformats.org/drawingml/2006/main" flipV="1">
          <a:off x="2674330" y="464951"/>
          <a:ext cx="15498" cy="2479728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0.45172</cdr:x>
      <cdr:y>0.12609</cdr:y>
    </cdr:from>
    <cdr:to>
      <cdr:x>0.45251</cdr:x>
      <cdr:y>0.82174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8BA2E61-FF33-4F0D-87CA-AC9A2980F4FA}"/>
            </a:ext>
          </a:extLst>
        </cdr:cNvPr>
        <cdr:cNvCxnSpPr/>
      </cdr:nvCxnSpPr>
      <cdr:spPr>
        <a:xfrm xmlns:a="http://schemas.openxmlformats.org/drawingml/2006/main" flipH="1" flipV="1">
          <a:off x="2687461" y="449453"/>
          <a:ext cx="4711" cy="2479727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5401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4099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94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39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848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1" name="Google Shape;61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86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102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July (early)</a:t>
            </a:r>
            <a:r>
              <a:rPr lang="en-US" baseline="0" dirty="0"/>
              <a:t> </a:t>
            </a:r>
            <a:r>
              <a:rPr lang="en-US" dirty="0"/>
              <a:t>UW IT.</a:t>
            </a:r>
            <a:r>
              <a:rPr lang="en-US" baseline="0" dirty="0"/>
              <a:t> Will look to identify early adopters in </a:t>
            </a:r>
            <a:endParaRPr dirty="0"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310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992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32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896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68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>
            <a:spLocks noGrp="1"/>
          </p:cNvSpPr>
          <p:nvPr>
            <p:ph type="chart" idx="2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895676" y="371510"/>
            <a:ext cx="1091288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283" y="1426989"/>
            <a:ext cx="1150281" cy="6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32" y="6365162"/>
            <a:ext cx="2351949" cy="340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95676" y="371510"/>
            <a:ext cx="1091288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2"/>
          </p:nvPr>
        </p:nvSpPr>
        <p:spPr>
          <a:xfrm>
            <a:off x="879074" y="2320239"/>
            <a:ext cx="10929485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3"/>
          </p:nvPr>
        </p:nvSpPr>
        <p:spPr>
          <a:xfrm>
            <a:off x="895676" y="1730667"/>
            <a:ext cx="10912883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283" y="1426989"/>
            <a:ext cx="1150281" cy="6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183" y="6365162"/>
            <a:ext cx="2424987" cy="34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09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95676" y="152246"/>
            <a:ext cx="10912883" cy="97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2"/>
          </p:nvPr>
        </p:nvSpPr>
        <p:spPr>
          <a:xfrm>
            <a:off x="879073" y="1353646"/>
            <a:ext cx="10928280" cy="43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283" y="1204252"/>
            <a:ext cx="1150281" cy="6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183" y="6365162"/>
            <a:ext cx="2424987" cy="34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04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95676" y="152246"/>
            <a:ext cx="10912883" cy="97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2"/>
          </p:nvPr>
        </p:nvSpPr>
        <p:spPr>
          <a:xfrm>
            <a:off x="879073" y="1353646"/>
            <a:ext cx="10928280" cy="43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283" y="1204252"/>
            <a:ext cx="1150281" cy="6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183" y="6365162"/>
            <a:ext cx="2424987" cy="34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70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3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95676" y="1842045"/>
            <a:ext cx="92964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2410" y="378987"/>
            <a:ext cx="158959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4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52" y="4619073"/>
            <a:ext cx="1828800" cy="12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211" y="6151978"/>
            <a:ext cx="2957808" cy="429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89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body" idx="1"/>
          </p:nvPr>
        </p:nvSpPr>
        <p:spPr>
          <a:xfrm>
            <a:off x="895676" y="371510"/>
            <a:ext cx="1091288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2"/>
          </p:nvPr>
        </p:nvSpPr>
        <p:spPr>
          <a:xfrm>
            <a:off x="879073" y="1736726"/>
            <a:ext cx="10769275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29" descr="Bar_RtAng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401" y="1402894"/>
            <a:ext cx="1828268" cy="6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672" y="6374040"/>
            <a:ext cx="2313850" cy="34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74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>
            <a:spLocks noGrp="1"/>
          </p:cNvSpPr>
          <p:nvPr>
            <p:ph type="chart" idx="2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1"/>
          </p:nvPr>
        </p:nvSpPr>
        <p:spPr>
          <a:xfrm>
            <a:off x="895676" y="371510"/>
            <a:ext cx="1091288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30" descr="Bar_RtAng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401" y="1402894"/>
            <a:ext cx="1828268" cy="6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32" y="6382918"/>
            <a:ext cx="2386456" cy="34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70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9" r:id="rId3"/>
    <p:sldLayoutId id="2147483667" r:id="rId4"/>
    <p:sldLayoutId id="2147483666" r:id="rId5"/>
    <p:sldLayoutId id="214748366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80000">
              <a:schemeClr val="accent2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4610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tconnect.uw.edu/wares/msinf/aad/device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aad/device/intune/autopilot/enroll/" TargetMode="External"/><Relationship Id="rId7" Type="http://schemas.openxmlformats.org/officeDocument/2006/relationships/hyperlink" Target="https://itconnect.uw.edu/wares/msinf/aad/device/intune/autopilot/after/" TargetMode="External"/><Relationship Id="rId2" Type="http://schemas.openxmlformats.org/officeDocument/2006/relationships/hyperlink" Target="https://itconnect.uw.edu/wares/msinf/aad/device/glossar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tconnect.uw.edu/wares/msinf/aad/device/intune/autopilot/troubleshooting/" TargetMode="External"/><Relationship Id="rId5" Type="http://schemas.openxmlformats.org/officeDocument/2006/relationships/hyperlink" Target="https://itconnect.uw.edu/wares/msinf/aad/device/intune/autopilot/reset/" TargetMode="External"/><Relationship Id="rId4" Type="http://schemas.openxmlformats.org/officeDocument/2006/relationships/hyperlink" Target="https://itconnect.uw.edu/wares/msinf/aad/device/intune/autopilot/setup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aad/device/" TargetMode="External"/><Relationship Id="rId2" Type="http://schemas.openxmlformats.org/officeDocument/2006/relationships/hyperlink" Target="https://itconnect.uw.edu/wares/msinf/aad/device/esr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hyperlink" Target="https://docs.microsoft.com/en-us/mem/intune/enrollment/device-group-mapping" TargetMode="External"/><Relationship Id="rId4" Type="http://schemas.openxmlformats.org/officeDocument/2006/relationships/hyperlink" Target="https://aka.ms/aadrecoverykey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tconnect.uw.edu/wares/msinf/ous/guide/autopilot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ous/guide/hybrid-join/" TargetMode="External"/><Relationship Id="rId2" Type="http://schemas.openxmlformats.org/officeDocument/2006/relationships/hyperlink" Target="https://docs.microsoft.com/en-us/windows/security/identity-protection/hello-for-business/hello-how-it-works-device-registration#hybrid-azure-ad-joined-in-federated-environments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mem/autopilot/user-driven#user-driven-mode-for-hybrid-azure-active-directory-join-with-vpn-suppor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body" idx="1"/>
          </p:nvPr>
        </p:nvSpPr>
        <p:spPr>
          <a:xfrm>
            <a:off x="938556" y="742034"/>
            <a:ext cx="10792500" cy="5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550"/>
              <a:buNone/>
            </a:pPr>
            <a:endParaRPr sz="5550" dirty="0">
              <a:solidFill>
                <a:srgbClr val="33006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110"/>
              </a:spcBef>
              <a:buClr>
                <a:srgbClr val="33006F"/>
              </a:buClr>
              <a:buSzPts val="5550"/>
            </a:pPr>
            <a:r>
              <a:rPr lang="en-US" sz="4400">
                <a:solidFill>
                  <a:srgbClr val="33006F"/>
                </a:solidFill>
              </a:rPr>
              <a:t>Autopilot </a:t>
            </a:r>
            <a:r>
              <a:rPr lang="en-US" sz="4400" dirty="0">
                <a:solidFill>
                  <a:srgbClr val="33006F"/>
                </a:solidFill>
              </a:rPr>
              <a:t>for </a:t>
            </a:r>
            <a:r>
              <a:rPr lang="en-US" sz="4400">
                <a:solidFill>
                  <a:srgbClr val="33006F"/>
                </a:solidFill>
              </a:rPr>
              <a:t>New Computers </a:t>
            </a:r>
          </a:p>
          <a:p>
            <a:pPr marL="0" lvl="0" indent="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4B2E83"/>
              </a:buClr>
              <a:buSzPts val="2775"/>
              <a:buNone/>
            </a:pPr>
            <a:endParaRPr lang="en-US" sz="2775" dirty="0">
              <a:solidFill>
                <a:srgbClr val="33006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555"/>
              </a:spcBef>
              <a:buSzPts val="2775"/>
            </a:pPr>
            <a:r>
              <a:rPr lang="en-US" sz="2750">
                <a:solidFill>
                  <a:srgbClr val="33006F"/>
                </a:solidFill>
              </a:rPr>
              <a:t>Brian Arkills, barkills@uw.edu</a:t>
            </a:r>
            <a:endParaRPr lang="en-US" sz="2750" dirty="0">
              <a:solidFill>
                <a:srgbClr val="33006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555"/>
              </a:spcBef>
              <a:buSzPts val="2775"/>
            </a:pPr>
            <a:r>
              <a:rPr lang="en-US" sz="2750">
                <a:solidFill>
                  <a:srgbClr val="33006F"/>
                </a:solidFill>
              </a:rPr>
              <a:t>Kim Frye, kimfrye@uw.edu</a:t>
            </a:r>
          </a:p>
          <a:p>
            <a:pPr marL="0" lvl="0" indent="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4B2E83"/>
              </a:buClr>
              <a:buSzPts val="2775"/>
              <a:buNone/>
            </a:pPr>
            <a:endParaRPr sz="2775" dirty="0">
              <a:solidFill>
                <a:srgbClr val="33006F"/>
              </a:solidFill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6718BDF0-B92A-4358-BD0E-A8CFDD96C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" b="88050" l="3871" r="91613">
                        <a14:foregroundMark x1="26452" y1="11950" x2="5806" y2="49057"/>
                        <a14:foregroundMark x1="9032" y1="53459" x2="45161" y2="86164"/>
                        <a14:foregroundMark x1="51613" y1="86164" x2="89032" y2="50314"/>
                        <a14:foregroundMark x1="70323" y1="81761" x2="87742" y2="70440"/>
                        <a14:foregroundMark x1="74839" y1="16352" x2="92258" y2="46541"/>
                        <a14:foregroundMark x1="72258" y1="14465" x2="49032" y2="6918"/>
                        <a14:foregroundMark x1="40000" y1="7547" x2="40000" y2="7547"/>
                        <a14:foregroundMark x1="34194" y1="8805" x2="34194" y2="88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0487" y="5044494"/>
            <a:ext cx="993156" cy="1018866"/>
          </a:xfrm>
          <a:prstGeom prst="rect">
            <a:avLst/>
          </a:prstGeom>
        </p:spPr>
      </p:pic>
      <p:pic>
        <p:nvPicPr>
          <p:cNvPr id="3" name="Graphic 3" descr="Hero Female">
            <a:extLst>
              <a:ext uri="{FF2B5EF4-FFF2-40B4-BE49-F238E27FC236}">
                <a16:creationId xmlns:a16="http://schemas.microsoft.com/office/drawing/2014/main" id="{7702B3E4-DE88-412B-8731-31A0782A2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5385" y="50967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8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D6EE5C47-9128-4BFA-929B-D29D48413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34058" r="4914" b="34420"/>
          <a:stretch/>
        </p:blipFill>
        <p:spPr>
          <a:xfrm>
            <a:off x="1178815" y="586731"/>
            <a:ext cx="7139170" cy="53424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/>
              <a:t>. Technology approach 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+mn-lt"/>
                <a:cs typeface="Arial"/>
              </a:rPr>
              <a:t>What user scenarios do we support? </a:t>
            </a:r>
            <a:br>
              <a:rPr lang="en-US" sz="1600" b="0" dirty="0">
                <a:latin typeface="+mn-lt"/>
                <a:cs typeface="Arial"/>
              </a:rPr>
            </a:br>
            <a:endParaRPr lang="en-US" sz="16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+mn-lt"/>
              </a:rPr>
              <a:t>Should we use Automatic MDM enrollment instead of Autopilot? What type of join?</a:t>
            </a:r>
            <a:br>
              <a:rPr lang="en-US" sz="1600" b="0" dirty="0">
                <a:latin typeface="+mn-lt"/>
              </a:rPr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Arial"/>
              </a:rPr>
              <a:t>Do we allow Intune enrollment for other device platforms? </a:t>
            </a:r>
            <a:br>
              <a:rPr lang="en-US" sz="1600" b="0" dirty="0">
                <a:latin typeface="Arial"/>
              </a:rPr>
            </a:br>
            <a:endParaRPr lang="en-US" sz="1600" b="0" dirty="0">
              <a:latin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+mn-lt"/>
              </a:rPr>
              <a:t>How do we approach Autopilot device registration?</a:t>
            </a:r>
            <a:br>
              <a:rPr lang="en-US" sz="1600" b="0" dirty="0">
                <a:latin typeface="+mn-lt"/>
              </a:rPr>
            </a:br>
            <a:endParaRPr lang="en-US" sz="1600" b="0" dirty="0">
              <a:latin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+mn-lt"/>
                <a:cs typeface="Arial"/>
              </a:rPr>
              <a:t>Should Intune be used to manage devices </a:t>
            </a:r>
            <a:r>
              <a:rPr lang="en-US" sz="1600" dirty="0">
                <a:latin typeface="+mn-lt"/>
                <a:cs typeface="Arial"/>
              </a:rPr>
              <a:t>*after*</a:t>
            </a:r>
            <a:r>
              <a:rPr lang="en-US" sz="1600" b="0" dirty="0">
                <a:latin typeface="+mn-lt"/>
                <a:cs typeface="Arial"/>
              </a:rPr>
              <a:t> Autopilot?</a:t>
            </a:r>
            <a:endParaRPr lang="en-US" sz="1600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0" dirty="0">
                <a:latin typeface="+mn-lt"/>
                <a:cs typeface="Arial"/>
              </a:rPr>
              <a:t>If yes, how should we design RBAC for it? </a:t>
            </a:r>
            <a:endParaRPr lang="en-US" sz="1600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0" dirty="0">
                <a:latin typeface="+mn-lt"/>
                <a:cs typeface="Arial"/>
              </a:rPr>
              <a:t>What Intune capabilities need strong expected practices to ensure a good outcome for all?</a:t>
            </a:r>
            <a:br>
              <a:rPr lang="en-US" sz="1600" b="0" dirty="0">
                <a:latin typeface="+mn-lt"/>
                <a:cs typeface="Arial"/>
              </a:rPr>
            </a:br>
            <a:endParaRPr lang="en-US" sz="1600" b="0" dirty="0"/>
          </a:p>
          <a:p>
            <a:pPr>
              <a:buFont typeface="Wingdings" panose="05000000000000000000" pitchFamily="2" charset="2"/>
              <a:buChar char="Ø"/>
            </a:pPr>
            <a:endParaRPr 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07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 Acquisition Scenarios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5497299"/>
              </p:ext>
            </p:extLst>
          </p:nvPr>
        </p:nvGraphicFramePr>
        <p:xfrm>
          <a:off x="1005455" y="1469655"/>
          <a:ext cx="10070862" cy="416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21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Vendors</a:t>
            </a:r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+mn-lt"/>
                <a:cs typeface="Arial"/>
              </a:rPr>
              <a:t>UW Autopilot </a:t>
            </a:r>
            <a:r>
              <a:rPr lang="en-US" sz="1600" b="0" dirty="0">
                <a:latin typeface="+mn-lt"/>
              </a:rPr>
              <a:t>Vendors: CDWG, Lenovo, MS Store, or Dell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+mn-lt"/>
              </a:rPr>
              <a:t>Vendors are either resellers (need Azure partner permissions) or OEMs (need MS Store for Business perms)</a:t>
            </a:r>
            <a:br>
              <a:rPr lang="en-US" sz="1600" b="0" dirty="0">
                <a:latin typeface="+mn-lt"/>
              </a:rPr>
            </a:br>
            <a:endParaRPr lang="en-US" sz="16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+mn-lt"/>
              </a:rPr>
              <a:t>Microsoft documentation about just what perms you are giving away is poor and they know it</a:t>
            </a:r>
            <a:endParaRPr lang="en-US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+mn-lt"/>
              </a:rPr>
              <a:t>Each vendor treats Autopilot differently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>
                <a:latin typeface="+mn-lt"/>
              </a:rPr>
              <a:t>Self-service vs sales rep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>
                <a:latin typeface="+mn-lt"/>
              </a:rPr>
              <a:t>Free vs extra cost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>
                <a:latin typeface="+mn-lt"/>
              </a:rPr>
              <a:t>Enrollment only vs package of services (assumption: you want a package of services)</a:t>
            </a:r>
            <a:endParaRPr lang="en-US" sz="12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>
                <a:latin typeface="+mn-lt"/>
              </a:rPr>
              <a:t>Other oddities</a:t>
            </a:r>
          </a:p>
          <a:p>
            <a:pPr lvl="2">
              <a:buFont typeface="Arial" panose="05000000000000000000" pitchFamily="2" charset="2"/>
              <a:buChar char="•"/>
            </a:pPr>
            <a:r>
              <a:rPr lang="en-US" sz="1200" b="0" dirty="0">
                <a:latin typeface="+mn-lt"/>
              </a:rPr>
              <a:t>pre-authorized list of scope tags </a:t>
            </a:r>
            <a:endParaRPr lang="en-US" sz="1200" dirty="0">
              <a:latin typeface="+mn-lt"/>
            </a:endParaRPr>
          </a:p>
          <a:p>
            <a:pPr lvl="2">
              <a:buFont typeface="Arial" panose="05000000000000000000" pitchFamily="2" charset="2"/>
              <a:buChar char="•"/>
            </a:pPr>
            <a:r>
              <a:rPr lang="en-US" sz="1200" b="0" dirty="0">
                <a:latin typeface="+mn-lt"/>
              </a:rPr>
              <a:t>VERY small number of possible allowed scope tags</a:t>
            </a:r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 t="2274"/>
          <a:stretch/>
        </p:blipFill>
        <p:spPr>
          <a:xfrm>
            <a:off x="10905893" y="6004935"/>
            <a:ext cx="1286107" cy="853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26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D5C93C-9D44-4378-826D-3A03E69AF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Intune options – high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2149E-3023-4C7A-9ABD-B5FA13250FC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18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dirty="0">
                <a:latin typeface="Arial"/>
                <a:cs typeface="Arial"/>
              </a:rPr>
              <a:t>Autopilot wins b/c MDM enrollment requires continued Intune management b/c it can't do hybrid join</a:t>
            </a:r>
            <a:endParaRPr lang="en-US" sz="1800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>
                <a:latin typeface="Arial"/>
                <a:cs typeface="Arial"/>
              </a:rPr>
              <a:t>Note: MDM enrollment skips need to register devices</a:t>
            </a:r>
            <a:endParaRPr lang="en-US" sz="1400" b="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2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dirty="0">
                <a:latin typeface="Arial"/>
                <a:cs typeface="Arial"/>
              </a:rPr>
              <a:t>Hybrid join (aka AAD + Intune + AD join) - resulting in familiar AD user sign in</a:t>
            </a:r>
            <a:endParaRPr lang="en-US" sz="1800" b="0" dirty="0"/>
          </a:p>
          <a:p>
            <a:pPr>
              <a:buFont typeface="Wingdings" panose="05000000000000000000" pitchFamily="2" charset="2"/>
              <a:buChar char="Ø"/>
            </a:pPr>
            <a:endParaRPr lang="en-US" sz="18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dirty="0">
                <a:latin typeface="Arial"/>
                <a:cs typeface="Arial"/>
              </a:rPr>
              <a:t>Delegated Intune requires RBAC &amp; scope tags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>
                <a:latin typeface="Arial"/>
                <a:cs typeface="Arial"/>
              </a:rPr>
              <a:t>Union of all permissions across scopes = horror for university like 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>
                <a:latin typeface="Arial"/>
                <a:cs typeface="Arial"/>
              </a:rPr>
              <a:t>Could design complex scope tag approach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/>
                <a:cs typeface="Arial"/>
              </a:rPr>
              <a:t>Would allow for delegated profiles and users to "pick" which they get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/>
                <a:cs typeface="Arial"/>
              </a:rPr>
              <a:t>More work for everyone, and it will scare people away</a:t>
            </a:r>
            <a:endParaRPr lang="en-US" sz="1200" dirty="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>
                <a:latin typeface="Arial"/>
                <a:cs typeface="Arial"/>
              </a:rPr>
              <a:t>Avoid for now, but next project … </a:t>
            </a:r>
            <a:br>
              <a:rPr lang="en-US" b="0" dirty="0">
                <a:latin typeface="Arial"/>
                <a:cs typeface="Arial"/>
              </a:rPr>
            </a:b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dirty="0">
                <a:latin typeface="Arial"/>
                <a:cs typeface="Arial"/>
              </a:rPr>
              <a:t>Other platforms?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 dirty="0">
                <a:latin typeface="Arial"/>
                <a:cs typeface="Arial"/>
              </a:rPr>
              <a:t>Looks enticing, but Windows is primary need now. So future enhancement …</a:t>
            </a:r>
          </a:p>
        </p:txBody>
      </p:sp>
    </p:spTree>
    <p:extLst>
      <p:ext uri="{BB962C8B-B14F-4D97-AF65-F5344CB8AC3E}">
        <p14:creationId xmlns:p14="http://schemas.microsoft.com/office/powerpoint/2010/main" val="61072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4A198C0C-E595-44A9-9B4B-23FA034EE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34058" r="4914" b="34420"/>
          <a:stretch/>
        </p:blipFill>
        <p:spPr>
          <a:xfrm>
            <a:off x="1178815" y="574205"/>
            <a:ext cx="5807220" cy="54663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D1310D-1291-4ABD-9138-B0432C7B7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/>
              <a:t>. Access </a:t>
            </a:r>
            <a:r>
              <a:rPr lang="en-US" dirty="0"/>
              <a:t>control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EABB6-99CF-43B8-82F8-8E1C8BD3C4A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Arial"/>
                <a:cs typeface="Arial"/>
              </a:rPr>
              <a:t>Many Autopilot profiles that are delegated, a few centrally maintained, or one?</a:t>
            </a:r>
            <a:br>
              <a:rPr lang="en-US" sz="2000" b="0" dirty="0">
                <a:latin typeface="Arial"/>
                <a:cs typeface="Arial"/>
              </a:rPr>
            </a:br>
            <a:endParaRPr lang="en-US" sz="2000" b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Arial"/>
                <a:cs typeface="Arial"/>
              </a:rPr>
              <a:t>Who should be allowed to use Autopilot?</a:t>
            </a:r>
            <a:br>
              <a:rPr lang="en-US" sz="2000" b="0" dirty="0">
                <a:latin typeface="Arial"/>
                <a:cs typeface="Arial"/>
              </a:rPr>
            </a:br>
            <a:endParaRPr lang="en-US" sz="2000" b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Arial"/>
                <a:cs typeface="Arial"/>
              </a:rPr>
              <a:t>Who should be allowed to AAD device join?</a:t>
            </a:r>
            <a:br>
              <a:rPr lang="en-US" sz="2000" b="0" dirty="0">
                <a:latin typeface="Arial"/>
                <a:cs typeface="Arial"/>
              </a:rPr>
            </a:br>
            <a:endParaRPr lang="en-US" sz="2000" b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Arial"/>
                <a:cs typeface="Arial"/>
              </a:rPr>
              <a:t>VPN access?</a:t>
            </a:r>
            <a:br>
              <a:rPr lang="en-US" sz="2000" b="0" dirty="0">
                <a:latin typeface="Arial"/>
                <a:cs typeface="Arial"/>
              </a:rPr>
            </a:br>
            <a:endParaRPr lang="en-US" sz="20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latin typeface="Arial"/>
                <a:cs typeface="Arial"/>
              </a:rPr>
              <a:t>How do we ensure all users enabled for Autopilot have an Intune license?</a:t>
            </a:r>
          </a:p>
          <a:p>
            <a:pPr marL="76200" indent="0">
              <a:buNone/>
            </a:pPr>
            <a:endParaRPr lang="en-US" sz="2000" b="0" dirty="0">
              <a:latin typeface="Arial"/>
              <a:cs typeface="Arial"/>
            </a:endParaRPr>
          </a:p>
          <a:p>
            <a:pPr marL="76200" indent="0">
              <a:buNone/>
            </a:pPr>
            <a:endParaRPr lang="en-US" sz="2000" b="0" dirty="0">
              <a:latin typeface="Arial"/>
              <a:cs typeface="Arial"/>
            </a:endParaRPr>
          </a:p>
          <a:p>
            <a:pPr marL="76200" indent="0">
              <a:buNone/>
            </a:pPr>
            <a:r>
              <a:rPr lang="en-US" sz="2000" b="0" i="1" dirty="0">
                <a:latin typeface="Arial"/>
                <a:cs typeface="Arial"/>
              </a:rPr>
              <a:t>Note: AD delegation topics covered on later slide</a:t>
            </a:r>
          </a:p>
        </p:txBody>
      </p:sp>
    </p:spTree>
    <p:extLst>
      <p:ext uri="{BB962C8B-B14F-4D97-AF65-F5344CB8AC3E}">
        <p14:creationId xmlns:p14="http://schemas.microsoft.com/office/powerpoint/2010/main" val="81295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E65591-82CA-42ED-92A5-283C7B4E7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Access control decisions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CF0AF-4C12-4860-A52E-09273D52CF7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0">
                <a:latin typeface="Arial"/>
                <a:cs typeface="Arial"/>
              </a:rPr>
              <a:t>Single Autopilot profile for all employees</a:t>
            </a:r>
            <a:endParaRPr lang="en-US" sz="180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b="0">
                <a:latin typeface="Arial"/>
                <a:cs typeface="Arial"/>
              </a:rPr>
              <a:t>We'll expand later, but need momentum and quick win</a:t>
            </a:r>
            <a:br>
              <a:rPr lang="en-US" sz="1200" b="0" dirty="0">
                <a:latin typeface="Arial"/>
                <a:cs typeface="Arial"/>
              </a:rPr>
            </a:br>
            <a:endParaRPr lang="en-US" sz="12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>
                <a:latin typeface="Arial"/>
                <a:cs typeface="Arial"/>
              </a:rPr>
              <a:t>4 access control gates required to successfully do Hybrid join Autopilot via VPN:</a:t>
            </a:r>
            <a:endParaRPr lang="en-US" sz="1800">
              <a:latin typeface="Arial"/>
              <a:cs typeface="Arial"/>
            </a:endParaRPr>
          </a:p>
          <a:p>
            <a:pPr lvl="1">
              <a:buFont typeface="Wingdings"/>
              <a:buChar char="§"/>
            </a:pPr>
            <a:r>
              <a:rPr lang="en-US" sz="1100" b="0">
                <a:latin typeface="Arial"/>
                <a:cs typeface="Arial"/>
              </a:rPr>
              <a:t>AAD device join, Intune registration, Intune license assigned, and VPN access</a:t>
            </a:r>
            <a:endParaRPr lang="en-US" sz="11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>
                <a:latin typeface="Arial"/>
                <a:cs typeface="Arial"/>
              </a:rPr>
              <a:t>Employees and students are licensed for Autopilot at UW</a:t>
            </a:r>
            <a:endParaRPr lang="en-US" sz="1800" b="0" dirty="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b="0">
                <a:latin typeface="Arial"/>
                <a:cs typeface="Arial"/>
              </a:rPr>
              <a:t>Marketing targets employees </a:t>
            </a:r>
            <a:endParaRPr lang="en-US" sz="1400" b="0" dirty="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b="0">
                <a:latin typeface="Arial"/>
                <a:cs typeface="Arial"/>
              </a:rPr>
              <a:t>Students kinda can, but not advertised; we block "personal" devices in Intune device enrollment to mitigate</a:t>
            </a:r>
            <a:br>
              <a:rPr lang="en-US" sz="1400" b="0" dirty="0">
                <a:latin typeface="Arial"/>
                <a:cs typeface="Arial"/>
              </a:rPr>
            </a:br>
            <a:endParaRPr lang="en-US" sz="1400" b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>
                <a:latin typeface="Arial"/>
                <a:cs typeface="Arial"/>
              </a:rPr>
              <a:t>Use AAD group-based licensing group for 3 of 4 gates; employees get VPN access </a:t>
            </a:r>
            <a:endParaRPr lang="en-US" sz="18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>
                <a:latin typeface="Arial"/>
                <a:cs typeface="Arial"/>
              </a:rPr>
              <a:t>Unfortunate side-effect: users can now do AAD device join only too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b="0" dirty="0">
                <a:latin typeface="Arial"/>
                <a:cs typeface="Arial"/>
              </a:rPr>
              <a:t>Not a good idea: </a:t>
            </a:r>
            <a:r>
              <a:rPr lang="en-US" sz="1400" b="0" dirty="0">
                <a:latin typeface="Arial"/>
                <a:cs typeface="Arial"/>
                <a:hlinkClick r:id="rId2"/>
              </a:rPr>
              <a:t>https://itconnect.uw.edu/wares/msinf/aad/device/</a:t>
            </a:r>
            <a:r>
              <a:rPr lang="en-US" sz="1400" b="0" dirty="0">
                <a:latin typeface="Arial"/>
                <a:cs typeface="Arial"/>
              </a:rPr>
              <a:t> 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6634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A4ACCB0D-3718-4B34-90F3-CB758C5F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34058" r="4914" b="34420"/>
          <a:stretch/>
        </p:blipFill>
        <p:spPr>
          <a:xfrm>
            <a:off x="1178815" y="574205"/>
            <a:ext cx="4277024" cy="54663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E66EB-D496-4012-8401-C6EC360D1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/>
              <a:t>. Support </a:t>
            </a:r>
            <a:r>
              <a:rPr lang="en-US" dirty="0"/>
              <a:t>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576A4-C220-407C-AF0A-6E07A0853AB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Merriweather Sans" panose="05000000000000000000" pitchFamily="2" charset="2"/>
              <a:buChar char="&gt;"/>
            </a:pPr>
            <a:r>
              <a:rPr lang="en-US" b="0">
                <a:latin typeface="+mj-lt"/>
                <a:cs typeface="Arial"/>
              </a:rPr>
              <a:t>How do we explain all the terminology to people?</a:t>
            </a:r>
            <a:endParaRPr lang="en-US" b="0"/>
          </a:p>
          <a:p>
            <a:pPr>
              <a:buFont typeface="Wingdings" panose="05000000000000000000" pitchFamily="2" charset="2"/>
              <a:buChar char="Ø"/>
            </a:pPr>
            <a:endParaRPr lang="en-US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>
                <a:latin typeface="+mj-lt"/>
              </a:rPr>
              <a:t>Who supports Intune and Autopilot?</a:t>
            </a:r>
            <a:br>
              <a:rPr lang="en-US" b="0" dirty="0">
                <a:latin typeface="+mj-lt"/>
              </a:rPr>
            </a:br>
            <a:endParaRPr lang="en-US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>
                <a:latin typeface="+mj-lt"/>
              </a:rPr>
              <a:t>Who is responsible after Autopilot is done?</a:t>
            </a:r>
            <a:br>
              <a:rPr lang="en-US" b="0" dirty="0">
                <a:latin typeface="+mj-lt"/>
              </a:rPr>
            </a:br>
            <a:endParaRPr lang="en-US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>
                <a:latin typeface="+mj-lt"/>
              </a:rPr>
              <a:t>What support is available for computers that don’t move to a delegated OU and IT unit? </a:t>
            </a:r>
          </a:p>
        </p:txBody>
      </p:sp>
    </p:spTree>
    <p:extLst>
      <p:ext uri="{BB962C8B-B14F-4D97-AF65-F5344CB8AC3E}">
        <p14:creationId xmlns:p14="http://schemas.microsoft.com/office/powerpoint/2010/main" val="139644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85986-7880-4A3A-A18D-89604EE9F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Support solutions: docs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81200-C34C-44BE-8A72-F4969F7F425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1600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>
                <a:latin typeface="+mj-lt"/>
              </a:rPr>
              <a:t>Cloud device glossary: </a:t>
            </a:r>
            <a:r>
              <a:rPr lang="en-US" sz="1600" b="0" dirty="0">
                <a:latin typeface="+mj-lt"/>
                <a:hlinkClick r:id="rId2"/>
              </a:rPr>
              <a:t>https://itconnect.uw.edu/wares/msinf/aad/device/glossary/</a:t>
            </a:r>
            <a:r>
              <a:rPr lang="en-US" sz="1600" b="0" dirty="0">
                <a:latin typeface="+mj-lt"/>
              </a:rPr>
              <a:t> </a:t>
            </a:r>
            <a:br>
              <a:rPr lang="en-US" sz="1600" b="0" dirty="0">
                <a:latin typeface="+mj-lt"/>
              </a:rPr>
            </a:br>
            <a:endParaRPr lang="en-US" sz="1600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>
                <a:latin typeface="+mj-lt"/>
              </a:rPr>
              <a:t>Autopilot device enrollment</a:t>
            </a:r>
            <a:r>
              <a:rPr lang="en-US" sz="1200" b="0">
                <a:latin typeface="+mj-lt"/>
              </a:rPr>
              <a:t>:</a:t>
            </a:r>
            <a:r>
              <a:rPr lang="en-US" sz="1600" b="0" dirty="0">
                <a:latin typeface="+mj-lt"/>
              </a:rPr>
              <a:t> </a:t>
            </a:r>
            <a:r>
              <a:rPr lang="en-US" sz="1600" b="0" dirty="0">
                <a:latin typeface="+mj-lt"/>
                <a:hlinkClick r:id="rId3"/>
              </a:rPr>
              <a:t>https://itconnect.uw.edu/wares/msinf/aad/device/intune/autopilot/enroll/</a:t>
            </a:r>
            <a:r>
              <a:rPr lang="en-US" sz="1600" b="0" dirty="0">
                <a:latin typeface="+mj-lt"/>
              </a:rPr>
              <a:t> </a:t>
            </a:r>
            <a:br>
              <a:rPr lang="en-US" sz="1200" b="0" dirty="0">
                <a:latin typeface="+mj-lt"/>
              </a:rPr>
            </a:br>
            <a:endParaRPr lang="en-US" sz="1200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>
                <a:latin typeface="+mj-lt"/>
              </a:rPr>
              <a:t>Autopilot step-by-step: </a:t>
            </a:r>
            <a:r>
              <a:rPr lang="en-US" sz="1600" b="0" dirty="0">
                <a:latin typeface="+mj-lt"/>
                <a:hlinkClick r:id="rId4"/>
              </a:rPr>
              <a:t>https://itconnect.uw.edu/wares/msinf/aad/device/intune/autopilot/setup/</a:t>
            </a:r>
            <a:r>
              <a:rPr lang="en-US" sz="1600" b="0" dirty="0">
                <a:latin typeface="+mj-lt"/>
              </a:rPr>
              <a:t> </a:t>
            </a:r>
            <a:br>
              <a:rPr lang="en-US" sz="1600" b="0" dirty="0">
                <a:latin typeface="+mj-lt"/>
              </a:rPr>
            </a:br>
            <a:endParaRPr lang="en-US" sz="1600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>
                <a:latin typeface="+mj-lt"/>
              </a:rPr>
              <a:t>Autopilot reset: </a:t>
            </a:r>
            <a:r>
              <a:rPr lang="en-US" sz="1600" b="0" dirty="0">
                <a:latin typeface="+mj-lt"/>
                <a:hlinkClick r:id="rId5"/>
              </a:rPr>
              <a:t>https://itconnect.uw.edu/wares/msinf/aad/device/intune/autopilot/reset/</a:t>
            </a:r>
            <a:r>
              <a:rPr lang="en-US" sz="1600" b="0" dirty="0">
                <a:latin typeface="+mj-lt"/>
              </a:rPr>
              <a:t> </a:t>
            </a:r>
            <a:br>
              <a:rPr lang="en-US" sz="1600" b="0" dirty="0">
                <a:latin typeface="+mj-lt"/>
              </a:rPr>
            </a:br>
            <a:endParaRPr lang="en-US" sz="1600" b="0" dirty="0">
              <a:latin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>
                <a:latin typeface="+mj-lt"/>
              </a:rPr>
              <a:t>Autopilot troubleshooting: </a:t>
            </a:r>
            <a:r>
              <a:rPr lang="en-US" sz="1600" b="0" dirty="0">
                <a:latin typeface="+mj-lt"/>
                <a:hlinkClick r:id="rId6"/>
              </a:rPr>
              <a:t>https://itconnect.uw.edu/wares/msinf/aad/device/intune/autopilot/troubleshooting/</a:t>
            </a:r>
            <a:br>
              <a:rPr lang="en-US" sz="1200" b="0" dirty="0">
                <a:latin typeface="+mj-lt"/>
              </a:rPr>
            </a:br>
            <a:endParaRPr lang="en-US" sz="1200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>
                <a:latin typeface="+mj-lt"/>
              </a:rPr>
              <a:t>After Autopilot: </a:t>
            </a:r>
            <a:r>
              <a:rPr lang="en-US" sz="1600" b="0" dirty="0">
                <a:latin typeface="+mj-lt"/>
                <a:hlinkClick r:id="rId7"/>
              </a:rPr>
              <a:t>https://itconnect.uw.edu/wares/msinf/aad/device/intune/autopilot/after/</a:t>
            </a:r>
            <a:r>
              <a:rPr lang="en-US" sz="1600" b="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207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85986-7880-4A3A-A18D-89604EE9F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Support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81200-C34C-44BE-8A72-F4969F7F425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</a:rPr>
              <a:t>Even within IT, we needed glossary for consistent vocab &amp; understanding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50" b="0" dirty="0">
                <a:latin typeface="+mn-lt"/>
                <a:cs typeface="Arial"/>
              </a:rPr>
              <a:t>Are MDM enrollment, device enrollment, &amp; Intune enrollment the same thing?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50" b="0" dirty="0">
                <a:latin typeface="+mn-lt"/>
              </a:rPr>
              <a:t>what's the difference b/w co-management, co-existence, client attach, and cloud attach?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50" b="0" dirty="0">
                <a:latin typeface="+mn-lt"/>
              </a:rPr>
              <a:t>what's the difference b/w Intune delete, fresh start, retire, wipe?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8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</a:rPr>
              <a:t>Central IT </a:t>
            </a:r>
            <a:r>
              <a:rPr lang="en-US" sz="1200" b="0" dirty="0">
                <a:latin typeface="+mn-lt"/>
                <a:cs typeface="Arial"/>
              </a:rPr>
              <a:t>provide central Intune &amp; Autopilot support,</a:t>
            </a:r>
            <a:r>
              <a:rPr lang="en-US" sz="1200" b="0" dirty="0">
                <a:latin typeface="+mn-lt"/>
              </a:rPr>
              <a:t> using the same team which provides our cost-recovery Managed Workstation service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</a:rPr>
              <a:t>.2 FTE centrally funded for Autopilot.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</a:rPr>
              <a:t>Delegated Intune will need other funding solution.</a:t>
            </a:r>
            <a:br>
              <a:rPr lang="en-US" sz="800" b="0" dirty="0">
                <a:latin typeface="+mn-lt"/>
              </a:rPr>
            </a:br>
            <a:endParaRPr lang="en-US" sz="8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</a:rPr>
              <a:t>Support options after Autopilot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</a:rPr>
              <a:t>UW-IT Managed Workstation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</a:rPr>
              <a:t>Local IT via delegated 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</a:rPr>
              <a:t>Unmanaged </a:t>
            </a:r>
            <a:br>
              <a:rPr lang="en-US" sz="800" b="0" dirty="0">
                <a:latin typeface="+mn-lt"/>
              </a:rPr>
            </a:br>
            <a:endParaRPr lang="en-US" sz="105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</a:rPr>
              <a:t>Unmanaged = minimal central support limited to </a:t>
            </a:r>
            <a:r>
              <a:rPr lang="en-US" sz="1200" b="0" dirty="0">
                <a:latin typeface="+mn-lt"/>
                <a:cs typeface="Arial"/>
              </a:rPr>
              <a:t>"locked out" </a:t>
            </a:r>
            <a:r>
              <a:rPr lang="en-US" sz="1200" b="0" dirty="0">
                <a:latin typeface="+mn-lt"/>
              </a:rPr>
              <a:t>interventions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</a:rPr>
              <a:t>not being able to sign in,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</a:rPr>
              <a:t>needing the </a:t>
            </a:r>
            <a:r>
              <a:rPr lang="en-US" sz="1000" b="0" dirty="0" err="1">
                <a:latin typeface="+mn-lt"/>
              </a:rPr>
              <a:t>bitlocker</a:t>
            </a:r>
            <a:r>
              <a:rPr lang="en-US" sz="1000" b="0" dirty="0">
                <a:latin typeface="+mn-lt"/>
              </a:rPr>
              <a:t> recovery key,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</a:rPr>
              <a:t>needing the built-in local administrator password,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</a:rPr>
              <a:t>other scenarios we haven’t anticipated</a:t>
            </a:r>
            <a:br>
              <a:rPr lang="en-US" sz="800" b="0" dirty="0">
                <a:latin typeface="+mn-lt"/>
              </a:rPr>
            </a:br>
            <a:endParaRPr lang="en-US" sz="8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0" dirty="0">
                <a:latin typeface="+mn-lt"/>
              </a:rPr>
              <a:t>Biggest support issue: OS entry point: requires Win10 1903+ Pro or Enterprise with Dec 2019 cumulative update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</a:rPr>
              <a:t>NOTE: CDW will not guarantee the build of the OS unless they image the device (added cost), or the device is configured to order (CTO) (also added cost).</a:t>
            </a:r>
          </a:p>
        </p:txBody>
      </p:sp>
    </p:spTree>
    <p:extLst>
      <p:ext uri="{BB962C8B-B14F-4D97-AF65-F5344CB8AC3E}">
        <p14:creationId xmlns:p14="http://schemas.microsoft.com/office/powerpoint/2010/main" val="139542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F5B03468-5A24-4467-BFC0-C2399AFD1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34058" r="4914" b="34420"/>
          <a:stretch/>
        </p:blipFill>
        <p:spPr>
          <a:xfrm>
            <a:off x="1178815" y="574205"/>
            <a:ext cx="5385951" cy="54663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BDE886-3A13-48A1-B750-A13944681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/>
              <a:t>. Device setup </a:t>
            </a:r>
            <a:r>
              <a:rPr lang="en-US" dirty="0"/>
              <a:t>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255CE-D108-441F-A17F-E8294EC5451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latin typeface="Arial"/>
                <a:cs typeface="Arial"/>
              </a:rPr>
              <a:t>What configuration should be in the Autopilot profile?</a:t>
            </a:r>
            <a:endParaRPr lang="en-US" sz="2000" b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>
                <a:latin typeface="Arial"/>
                <a:cs typeface="Arial"/>
              </a:rPr>
              <a:t>What software? </a:t>
            </a:r>
            <a:endParaRPr lang="en-US" sz="1800" b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>
                <a:latin typeface="Arial"/>
                <a:cs typeface="Arial"/>
              </a:rPr>
              <a:t>Local admin managed? </a:t>
            </a:r>
            <a:endParaRPr lang="en-US" sz="1800" b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>
                <a:latin typeface="Arial"/>
                <a:cs typeface="Arial"/>
              </a:rPr>
              <a:t>AV? </a:t>
            </a:r>
            <a:endParaRPr lang="en-US" sz="1800" b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 dirty="0">
                <a:latin typeface="Arial"/>
                <a:cs typeface="Arial"/>
              </a:rPr>
              <a:t>Microsoft updates? </a:t>
            </a:r>
            <a:endParaRPr lang="en-US" sz="1800" b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>
                <a:latin typeface="Arial"/>
                <a:cs typeface="Arial"/>
              </a:rPr>
              <a:t>Bitlocker?</a:t>
            </a:r>
            <a:br>
              <a:rPr lang="en-US" sz="1800" b="0" dirty="0">
                <a:latin typeface="Arial"/>
                <a:cs typeface="Arial"/>
              </a:rPr>
            </a:br>
            <a:endParaRPr lang="en-US" sz="1800" b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Arial"/>
                <a:cs typeface="Arial"/>
              </a:rPr>
              <a:t>Which configuration should be in another mechanism (like a group policy object)?</a:t>
            </a:r>
            <a:br>
              <a:rPr lang="en-US" sz="2000" b="0" dirty="0">
                <a:latin typeface="Arial"/>
                <a:cs typeface="Arial"/>
              </a:rPr>
            </a:br>
            <a:endParaRPr lang="en-US" sz="20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latin typeface="Arial"/>
                <a:cs typeface="Arial"/>
              </a:rPr>
              <a:t>Computer naming?</a:t>
            </a:r>
          </a:p>
        </p:txBody>
      </p:sp>
    </p:spTree>
    <p:extLst>
      <p:ext uri="{BB962C8B-B14F-4D97-AF65-F5344CB8AC3E}">
        <p14:creationId xmlns:p14="http://schemas.microsoft.com/office/powerpoint/2010/main" val="230330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 dirty="0">
                <a:solidFill>
                  <a:srgbClr val="4B2E83"/>
                </a:solidFill>
              </a:rPr>
              <a:t>Agenda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300"/>
              </a:spcBef>
              <a:buSzPts val="2400"/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Introductions</a:t>
            </a:r>
          </a:p>
          <a:p>
            <a:pPr marL="285750" indent="-285750">
              <a:buSzPts val="2400"/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Project Summary / Benefits / Scope / Deliverables</a:t>
            </a:r>
          </a:p>
          <a:p>
            <a:pPr marL="285750" indent="-285750">
              <a:buSzPts val="2400"/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Summary of our Solution</a:t>
            </a:r>
          </a:p>
          <a:p>
            <a:pPr marL="285750" indent="-285750">
              <a:buSzPts val="2400"/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Problems/Solutions</a:t>
            </a:r>
          </a:p>
          <a:p>
            <a:pPr marL="742950" lvl="2" indent="-285750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Technology approach </a:t>
            </a:r>
          </a:p>
          <a:p>
            <a:pPr marL="742950" lvl="2" indent="-285750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Access control</a:t>
            </a:r>
          </a:p>
          <a:p>
            <a:pPr marL="742950" lvl="1" indent="-285750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Support </a:t>
            </a:r>
          </a:p>
          <a:p>
            <a:pPr marL="742950" lvl="1" indent="-285750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Device setup </a:t>
            </a:r>
          </a:p>
          <a:p>
            <a:pPr marL="742950" lvl="1" indent="-285750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Device lifecycle </a:t>
            </a:r>
          </a:p>
          <a:p>
            <a:pPr marL="742950" lvl="1" indent="-285750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Azure AD </a:t>
            </a:r>
          </a:p>
          <a:p>
            <a:pPr marL="742950" lvl="1" indent="-285750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AD / Delegated OU </a:t>
            </a:r>
          </a:p>
          <a:p>
            <a:pPr marL="285750" indent="-285750">
              <a:buSzPts val="2400"/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Autopilot workflows</a:t>
            </a:r>
          </a:p>
          <a:p>
            <a:pPr marL="285750" indent="-285750">
              <a:buSzPts val="2400"/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User experience</a:t>
            </a:r>
          </a:p>
          <a:p>
            <a:pPr marL="285750" indent="-285750">
              <a:buSzPts val="2400"/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chemeClr val="bg2"/>
                </a:solidFill>
                <a:latin typeface="+mn-lt"/>
              </a:rPr>
              <a:t>Questions</a:t>
            </a:r>
          </a:p>
          <a:p>
            <a:pPr marL="285750" indent="-285750">
              <a:spcBef>
                <a:spcPts val="300"/>
              </a:spcBef>
              <a:buSzPts val="2400"/>
              <a:buFont typeface="Wingdings" panose="05000000000000000000" pitchFamily="2" charset="2"/>
              <a:buChar char="Ø"/>
            </a:pPr>
            <a:endParaRPr lang="en-US" sz="1800" dirty="0">
              <a:latin typeface="+mn-lt"/>
            </a:endParaRPr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 t="2274"/>
          <a:stretch/>
        </p:blipFill>
        <p:spPr>
          <a:xfrm>
            <a:off x="10905893" y="6004935"/>
            <a:ext cx="1286107" cy="853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46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 Configuration Choices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  <a:cs typeface="Arial"/>
              </a:rPr>
              <a:t>Manageability beyond provisioning: move each device to a delegated OU (more on later slide)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  <a:cs typeface="Arial"/>
              </a:rPr>
              <a:t>Intune profile: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Windows edition upgrade &amp; S mode removal</a:t>
            </a:r>
            <a:endParaRPr lang="en-US" sz="10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Automatic device naming with an Intune specific prefix (INT) </a:t>
            </a:r>
            <a:endParaRPr lang="en-US" sz="10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AD join goes to a new "Autopilot" OU which is generally only managed by central IT</a:t>
            </a:r>
            <a:endParaRPr lang="en-US" sz="10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Software installs:</a:t>
            </a:r>
            <a:endParaRPr lang="en-US" sz="1000" dirty="0">
              <a:latin typeface="+mn-lt"/>
            </a:endParaRPr>
          </a:p>
          <a:p>
            <a:pPr lvl="2">
              <a:buFont typeface="Arial" panose="05000000000000000000" pitchFamily="2" charset="2"/>
              <a:buChar char="•"/>
            </a:pPr>
            <a:r>
              <a:rPr lang="en-US" sz="1000" b="0" dirty="0">
                <a:latin typeface="+mn-lt"/>
                <a:cs typeface="Arial"/>
              </a:rPr>
              <a:t>Custom F5 </a:t>
            </a:r>
            <a:r>
              <a:rPr lang="en-US" sz="1000" b="0" dirty="0">
                <a:latin typeface="+mn-lt"/>
              </a:rPr>
              <a:t>(f5.com) </a:t>
            </a:r>
            <a:r>
              <a:rPr lang="en-US" sz="1000" b="0" dirty="0">
                <a:latin typeface="+mn-lt"/>
                <a:cs typeface="Arial"/>
              </a:rPr>
              <a:t>client</a:t>
            </a:r>
            <a:r>
              <a:rPr lang="en-US" sz="1000" b="0" dirty="0">
                <a:latin typeface="+mn-lt"/>
              </a:rPr>
              <a:t>, aka</a:t>
            </a:r>
            <a:r>
              <a:rPr lang="en-US" sz="1000" b="0" dirty="0">
                <a:latin typeface="+mn-lt"/>
                <a:cs typeface="Arial"/>
              </a:rPr>
              <a:t> Husky </a:t>
            </a:r>
            <a:r>
              <a:rPr lang="en-US" sz="1000" b="0" dirty="0" err="1">
                <a:latin typeface="+mn-lt"/>
                <a:cs typeface="Arial"/>
              </a:rPr>
              <a:t>OnNet</a:t>
            </a:r>
            <a:endParaRPr lang="en-US" sz="1000" b="0" dirty="0">
              <a:latin typeface="+mn-lt"/>
              <a:cs typeface="Arial"/>
            </a:endParaRPr>
          </a:p>
          <a:p>
            <a:pPr lvl="2">
              <a:buFont typeface="Arial" panose="05000000000000000000" pitchFamily="2" charset="2"/>
              <a:buChar char="•"/>
            </a:pPr>
            <a:r>
              <a:rPr lang="en-US" sz="1000" b="0" dirty="0">
                <a:latin typeface="+mn-lt"/>
                <a:cs typeface="Arial"/>
              </a:rPr>
              <a:t>Managed Windows VPN client (</a:t>
            </a:r>
            <a:r>
              <a:rPr lang="en-US" sz="1000" b="0" dirty="0" err="1">
                <a:latin typeface="+mn-lt"/>
                <a:cs typeface="Arial"/>
              </a:rPr>
              <a:t>req'd</a:t>
            </a:r>
            <a:r>
              <a:rPr lang="en-US" sz="1000" b="0" dirty="0">
                <a:latin typeface="+mn-lt"/>
                <a:cs typeface="Arial"/>
              </a:rPr>
              <a:t> for Autopilot join)</a:t>
            </a:r>
          </a:p>
          <a:p>
            <a:pPr lvl="2">
              <a:buFont typeface="Arial" panose="05000000000000000000" pitchFamily="2" charset="2"/>
              <a:buChar char="•"/>
            </a:pPr>
            <a:r>
              <a:rPr lang="en-US" sz="1000" b="0" dirty="0">
                <a:latin typeface="+mn-lt"/>
                <a:cs typeface="Arial"/>
              </a:rPr>
              <a:t>Microsoft 365 Apps (Office </a:t>
            </a:r>
            <a:r>
              <a:rPr lang="en-US" sz="1000" b="0" dirty="0" err="1">
                <a:latin typeface="+mn-lt"/>
                <a:cs typeface="Arial"/>
              </a:rPr>
              <a:t>ProPlus</a:t>
            </a:r>
            <a:r>
              <a:rPr lang="en-US" sz="1000" b="0" dirty="0">
                <a:latin typeface="+mn-lt"/>
                <a:cs typeface="Arial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  <a:cs typeface="Arial"/>
              </a:rPr>
              <a:t>Configured in both Intune &amp; GPO:</a:t>
            </a:r>
            <a:endParaRPr lang="en-US" sz="12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 err="1">
                <a:latin typeface="+mn-lt"/>
                <a:cs typeface="Arial"/>
              </a:rPr>
              <a:t>Bitlocker</a:t>
            </a:r>
            <a:r>
              <a:rPr lang="en-US" sz="1000" b="0" dirty="0">
                <a:latin typeface="+mn-lt"/>
                <a:cs typeface="Arial"/>
              </a:rPr>
              <a:t> enabled</a:t>
            </a:r>
            <a:endParaRPr lang="en-US" sz="10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Microsoft Update for Business (current branch) settings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LAPS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Defender </a:t>
            </a:r>
            <a:endParaRPr lang="en-US" sz="1000" b="0" dirty="0">
              <a:latin typeface="+mn-lt"/>
            </a:endParaRPr>
          </a:p>
          <a:p>
            <a:pPr lvl="2">
              <a:buFont typeface="Arial" panose="05000000000000000000" pitchFamily="2" charset="2"/>
              <a:buChar char="•"/>
            </a:pPr>
            <a:r>
              <a:rPr lang="en-US" sz="1000" b="0" dirty="0">
                <a:latin typeface="+mn-lt"/>
                <a:cs typeface="Arial"/>
              </a:rPr>
              <a:t>We have Sophos, but didn't want to manage AV for "unmanaged" + Defender is better</a:t>
            </a:r>
            <a:br>
              <a:rPr lang="en-US" sz="800" b="0" dirty="0">
                <a:latin typeface="+mn-lt"/>
                <a:cs typeface="Arial"/>
              </a:rPr>
            </a:br>
            <a:endParaRPr lang="en-US" sz="12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  <a:cs typeface="Arial"/>
              </a:rPr>
              <a:t>GPO-based </a:t>
            </a:r>
            <a:r>
              <a:rPr lang="en-US" sz="1200" b="0" dirty="0" err="1">
                <a:latin typeface="+mn-lt"/>
                <a:cs typeface="Arial"/>
              </a:rPr>
              <a:t>config</a:t>
            </a:r>
            <a:r>
              <a:rPr lang="en-US" sz="1200" b="0" dirty="0">
                <a:latin typeface="+mn-lt"/>
                <a:cs typeface="Arial"/>
              </a:rPr>
              <a:t> used for what IT units might want to change:</a:t>
            </a:r>
            <a:endParaRPr lang="en-US" sz="12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Various security settings, including Windows Firewall</a:t>
            </a:r>
            <a:endParaRPr lang="en-US" sz="10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i="1" dirty="0">
                <a:latin typeface="+mn-lt"/>
                <a:cs typeface="Arial"/>
              </a:rPr>
              <a:t>Next project: Managed Workstation replaces existing GPO &amp; SCCM with Intune &amp; set stage for others to adopt Intune</a:t>
            </a:r>
            <a:endParaRPr lang="en-US" sz="1200" b="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51AB048E-320F-44F3-B481-5AFF5AB74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34058" r="4914" b="34420"/>
          <a:stretch/>
        </p:blipFill>
        <p:spPr>
          <a:xfrm>
            <a:off x="1178815" y="586731"/>
            <a:ext cx="5993073" cy="53424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729BF8-6D77-4405-BC67-636E88C3D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/>
              <a:t>. Device </a:t>
            </a:r>
            <a:r>
              <a:rPr lang="en-US" dirty="0"/>
              <a:t>lifecycle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A027B-89A1-484B-BAB8-FF42DA1B041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latin typeface="Arial"/>
                <a:cs typeface="Arial"/>
              </a:rPr>
              <a:t>What are the device lifecycle and naming needs?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 dirty="0">
                <a:latin typeface="Arial"/>
                <a:cs typeface="Arial"/>
              </a:rPr>
              <a:t>When is a device considered abandoned and removed automatically?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 dirty="0">
                <a:latin typeface="Arial"/>
                <a:cs typeface="Arial"/>
              </a:rPr>
              <a:t>How do we collect device lifecycle data from AAD, Intune, and AD?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 dirty="0">
                <a:latin typeface="Arial"/>
                <a:cs typeface="Arial"/>
              </a:rPr>
              <a:t>How do we remove a device from AAD, Intune, and AD?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>
                <a:latin typeface="Arial"/>
                <a:cs typeface="Arial"/>
              </a:rPr>
              <a:t>Can someone rename a device after setup? How? Who?</a:t>
            </a:r>
            <a:br>
              <a:rPr lang="en-US" sz="1800" b="0" dirty="0">
                <a:latin typeface="Arial"/>
                <a:cs typeface="Arial"/>
              </a:rPr>
            </a:br>
            <a:endParaRPr lang="en-US" sz="18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Arial"/>
                <a:cs typeface="Arial"/>
              </a:rPr>
              <a:t>Can we recover a device object that has been deleted?</a:t>
            </a:r>
            <a:br>
              <a:rPr lang="en-US" sz="2000" b="0" dirty="0">
                <a:latin typeface="Arial"/>
                <a:cs typeface="Arial"/>
              </a:rPr>
            </a:b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latin typeface="Arial"/>
                <a:cs typeface="Arial"/>
              </a:rPr>
              <a:t>How do we deal with mistakes by Microsoft's enrollment policy?</a:t>
            </a:r>
          </a:p>
        </p:txBody>
      </p:sp>
    </p:spTree>
    <p:extLst>
      <p:ext uri="{BB962C8B-B14F-4D97-AF65-F5344CB8AC3E}">
        <p14:creationId xmlns:p14="http://schemas.microsoft.com/office/powerpoint/2010/main" val="98791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Device lifecycle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79073" y="1353646"/>
            <a:ext cx="10928280" cy="48618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  <a:cs typeface="Arial"/>
              </a:rPr>
              <a:t>Name changes</a:t>
            </a:r>
            <a:endParaRPr lang="en-US" sz="1200" dirty="0">
              <a:latin typeface="+mn-lt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No support for Intune driven name changes. This has been broken for ~2 years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Can be initiated locally only when the device has line of sight to 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00" b="0" dirty="0">
                <a:latin typeface="+mn-lt"/>
                <a:cs typeface="Arial"/>
              </a:rPr>
              <a:t>Must be local admin and OU admin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00" b="0" dirty="0">
                <a:latin typeface="+mn-lt"/>
                <a:cs typeface="Arial"/>
              </a:rPr>
              <a:t>Don't flow to AAD if pre-Win10 1903 – luckily that's a minimum expectation for us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90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  <a:cs typeface="Arial"/>
              </a:rPr>
              <a:t>Device lifecycle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AAD device object design is slightly </a:t>
            </a:r>
            <a:r>
              <a:rPr lang="en-US" sz="1800" b="0" u="sng" dirty="0">
                <a:latin typeface="+mn-lt"/>
                <a:cs typeface="Arial" panose="020B0604020202020204" pitchFamily="34" charset="0"/>
              </a:rPr>
              <a:t>ridiculous</a:t>
            </a:r>
            <a:r>
              <a:rPr lang="en-US" sz="1000" b="0" dirty="0">
                <a:latin typeface="+mn-lt"/>
                <a:cs typeface="Arial"/>
              </a:rPr>
              <a:t>. This makes data reconciliation across AAD, Intune, and AD challenging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We punted on a lifecycle solution. We know that can't last.</a:t>
            </a:r>
            <a:endParaRPr lang="en-US" sz="10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We need to see the data across the services to know how much leeway we need to give for considering a device abandoned.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05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  <a:cs typeface="Arial"/>
              </a:rPr>
              <a:t>Device object recovery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We haven't yet been asked to recover a deleted object (in AD, Intune or AAD).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 AD recovery should work, but unclear on the others.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05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n-lt"/>
                <a:cs typeface="Arial"/>
              </a:rPr>
              <a:t>Enrollment policy failure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Failed recently allowing personal devices to enroll. ~250 student devices enrolled during MS failure that we need to remove.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When we remove them, a Windows notification is raised.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Need to alert users beforehand. Thanks, Microsoft.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Good news: they alerted us about their failure. We would likely still be wondering how these devices got in…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C6E0D-F3F4-4DC5-983F-0AF7472FBE2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13" y="4946040"/>
            <a:ext cx="350729" cy="3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2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206659B8-2A19-4133-870B-88E481C82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34058" r="4914" b="34420"/>
          <a:stretch/>
        </p:blipFill>
        <p:spPr>
          <a:xfrm>
            <a:off x="1178815" y="574205"/>
            <a:ext cx="5714292" cy="54663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5BE4EC-2DEA-4679-846B-686D3BBD8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/>
              <a:t>. Azure </a:t>
            </a:r>
            <a:r>
              <a:rPr lang="en-US" dirty="0"/>
              <a:t>AD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094B5-237E-4FC5-855A-BC0870F2631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latin typeface="+mj-lt"/>
              </a:rPr>
              <a:t>What AAD tenant device settings are needed?</a:t>
            </a:r>
            <a:endParaRPr lang="en-US" sz="200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j-lt"/>
              </a:rPr>
              <a:t>Enterprise State Roaming?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>
                <a:latin typeface="+mj-lt"/>
              </a:rPr>
              <a:t>Local admins added to all AAD device joins?</a:t>
            </a:r>
            <a:br>
              <a:rPr lang="en-US" sz="1800" b="0" dirty="0">
                <a:latin typeface="+mj-lt"/>
              </a:rPr>
            </a:br>
            <a:endParaRPr lang="en-US" sz="1800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+mj-lt"/>
              </a:rPr>
              <a:t>Do we allow other hybrid join devices (outside autopilot as a point of entry)? </a:t>
            </a:r>
            <a:br>
              <a:rPr lang="en-US" sz="2000" b="0" dirty="0">
                <a:latin typeface="+mj-lt"/>
              </a:rPr>
            </a:br>
            <a:endParaRPr lang="en-US" sz="200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+mj-lt"/>
              </a:rPr>
              <a:t>Do we have any policies, practices, or support for Azure AD only joined devices?</a:t>
            </a:r>
            <a:br>
              <a:rPr lang="en-US" sz="2000" b="0" dirty="0">
                <a:latin typeface="+mj-lt"/>
              </a:rPr>
            </a:br>
            <a:endParaRPr lang="en-US" sz="200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latin typeface="+mj-lt"/>
              </a:rPr>
              <a:t>How do we approach Azure AD device groups and device tagging?</a:t>
            </a:r>
            <a:endParaRPr lang="en-US" sz="2000">
              <a:latin typeface="+mj-lt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5405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4DDAEB-6533-4B33-83BA-F2FCC0688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AAD choices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25E29-13F7-47CC-B0A0-CF50D0F3E45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79073" y="1338406"/>
            <a:ext cx="10928280" cy="49176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300" b="0" dirty="0">
                <a:latin typeface="+mn-lt"/>
                <a:cs typeface="Arial"/>
              </a:rPr>
              <a:t>Enabled Enterprise State Roaming: </a:t>
            </a:r>
            <a:r>
              <a:rPr lang="en-US" sz="1300" b="0" dirty="0">
                <a:latin typeface="+mn-lt"/>
                <a:cs typeface="Arial"/>
                <a:hlinkClick r:id="rId2"/>
              </a:rPr>
              <a:t>https://itconnect.uw.edu/wares/msinf/aad/device/esr/</a:t>
            </a:r>
            <a:r>
              <a:rPr lang="en-US" sz="1300" b="0" dirty="0">
                <a:latin typeface="+mn-lt"/>
                <a:cs typeface="Arial"/>
              </a:rPr>
              <a:t> </a:t>
            </a:r>
            <a:endParaRPr lang="en-US" sz="13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tenant-wide on/off setting</a:t>
            </a:r>
            <a:endParaRPr lang="en-US" sz="10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Allows some user state to follow users across AAD joined devices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Enabled to smooth transition across devices</a:t>
            </a:r>
            <a:br>
              <a:rPr lang="en-US" dirty="0">
                <a:latin typeface="+mn-lt"/>
              </a:rPr>
            </a:br>
            <a:endParaRPr lang="en-US" sz="100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b="0" dirty="0">
                <a:latin typeface="+mn-lt"/>
                <a:cs typeface="Arial"/>
              </a:rPr>
              <a:t>AAD device local admin: too dangerous to use at our scale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AAD device join/registration: covered earlier, see </a:t>
            </a:r>
            <a:r>
              <a:rPr lang="en-US" sz="1000" b="0" dirty="0">
                <a:latin typeface="+mn-lt"/>
                <a:cs typeface="Arial"/>
                <a:hlinkClick r:id="rId3"/>
              </a:rPr>
              <a:t>https://itconnect.uw.edu/wares/msinf/aad/device/</a:t>
            </a:r>
            <a:endParaRPr lang="en-US" sz="1000" b="0" dirty="0">
              <a:latin typeface="+mn-lt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30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b="0" dirty="0" err="1">
                <a:latin typeface="+mn-lt"/>
                <a:cs typeface="Arial"/>
              </a:rPr>
              <a:t>Bitlocker</a:t>
            </a:r>
            <a:r>
              <a:rPr lang="en-US" sz="1300" b="0" dirty="0">
                <a:latin typeface="+mn-lt"/>
                <a:cs typeface="Arial"/>
              </a:rPr>
              <a:t> recovery key may be saved to AAD (timing)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User performing Autopilot has access via </a:t>
            </a:r>
            <a:r>
              <a:rPr lang="en-US" sz="1000" b="0" dirty="0">
                <a:latin typeface="+mn-lt"/>
                <a:hlinkClick r:id="rId4"/>
              </a:rPr>
              <a:t>https://aka.ms/aadrecoverykey</a:t>
            </a:r>
            <a:r>
              <a:rPr lang="en-US" sz="1000" b="0" dirty="0">
                <a:latin typeface="+mn-lt"/>
              </a:rPr>
              <a:t>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Otherwise, global admin or device admin can get access</a:t>
            </a:r>
            <a:br>
              <a:rPr lang="en-US" sz="1000" b="0" dirty="0">
                <a:latin typeface="+mn-lt"/>
                <a:cs typeface="Arial"/>
              </a:rPr>
            </a:br>
            <a:endParaRPr lang="en-US" sz="100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b="0" dirty="0">
                <a:latin typeface="+mn-lt"/>
                <a:cs typeface="Arial"/>
              </a:rPr>
              <a:t>AAD groups of devices – </a:t>
            </a:r>
            <a:r>
              <a:rPr lang="en-US" sz="1400" b="0" dirty="0">
                <a:latin typeface="+mn-lt"/>
              </a:rPr>
              <a:t>Poor </a:t>
            </a:r>
            <a:r>
              <a:rPr lang="en-US" sz="1300" b="0" dirty="0">
                <a:latin typeface="+mn-lt"/>
                <a:cs typeface="Arial"/>
              </a:rPr>
              <a:t>MS options and guidance.</a:t>
            </a:r>
            <a:r>
              <a:rPr lang="en-US" sz="1400" b="0" dirty="0">
                <a:latin typeface="+mn-lt"/>
              </a:rPr>
              <a:t> </a:t>
            </a:r>
            <a:r>
              <a:rPr lang="en-US" sz="1300" b="0" dirty="0">
                <a:latin typeface="+mn-lt"/>
                <a:cs typeface="Arial"/>
              </a:rPr>
              <a:t>Sadness.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Dynamic groups offer only a few mostly lame attributes.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We are using one to assign Intune profile to all Autopilot enrolled devices. </a:t>
            </a:r>
            <a:endParaRPr lang="en-US" sz="1000" dirty="0">
              <a:latin typeface="+mn-lt"/>
              <a:cs typeface="Arial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00" b="0" dirty="0">
                <a:latin typeface="+mn-lt"/>
                <a:cs typeface="Arial"/>
              </a:rPr>
              <a:t>The big problem here is the interesting device data is in Intune/MEM, but AAD device attributes are all you can use.</a:t>
            </a:r>
            <a:endParaRPr lang="en-US" sz="1000" dirty="0">
              <a:latin typeface="+mn-lt"/>
              <a:cs typeface="Arial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00" b="0" dirty="0">
                <a:latin typeface="+mn-lt"/>
                <a:cs typeface="Arial"/>
                <a:hlinkClick r:id="rId5"/>
              </a:rPr>
              <a:t>https://docs.microsoft.com/en-us/mem/intune/enrollment/device-group-mapping</a:t>
            </a:r>
            <a:r>
              <a:rPr lang="en-US" sz="1000" b="0" dirty="0">
                <a:latin typeface="+mn-lt"/>
                <a:cs typeface="Arial"/>
              </a:rPr>
              <a:t>: use categories = bad idea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If you enable hybrid join, AD groups of devices have the valid respective AAD device. So one bright spot.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To move beyond hybrid, we will likely have to open up delegated AAD group management of devices. How to do that is unclear.</a:t>
            </a:r>
          </a:p>
          <a:p>
            <a:pPr lvl="1"/>
            <a:endParaRPr lang="en-US" sz="1100" b="0" dirty="0">
              <a:latin typeface="Arial"/>
            </a:endParaRP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DD2913-2DB1-4A76-9F96-B2AD7CF36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878" y="4006231"/>
            <a:ext cx="329077" cy="3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A59456D9-F22B-42D3-A3A1-F9D4A1E4F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34058" r="4914" b="34420"/>
          <a:stretch/>
        </p:blipFill>
        <p:spPr>
          <a:xfrm>
            <a:off x="1178815" y="586731"/>
            <a:ext cx="7430341" cy="53424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/>
              <a:t>. AD </a:t>
            </a:r>
            <a:r>
              <a:rPr lang="en-US" dirty="0"/>
              <a:t>Delegated </a:t>
            </a:r>
            <a:r>
              <a:rPr lang="en-US"/>
              <a:t>OU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Arial"/>
                <a:cs typeface="Arial"/>
              </a:rPr>
              <a:t>What changes do delegated</a:t>
            </a:r>
            <a:r>
              <a:rPr lang="en-US" sz="1600" b="0">
                <a:latin typeface="Arial"/>
                <a:cs typeface="Arial"/>
              </a:rPr>
              <a:t> OU customers need to make to incorporate Autopilot?</a:t>
            </a:r>
            <a:br>
              <a:rPr lang="en-US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>
                <a:latin typeface="Arial"/>
                <a:cs typeface="Arial"/>
              </a:rPr>
              <a:t>How do computers get into the right delegated OU? </a:t>
            </a:r>
            <a:br>
              <a:rPr lang="en-US" sz="1600" b="0" dirty="0">
                <a:latin typeface="Arial"/>
                <a:cs typeface="Arial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0" dirty="0">
                <a:latin typeface="Arial"/>
                <a:cs typeface="Arial"/>
              </a:rPr>
              <a:t>What about opening up hybrid join? Is this required? Should we do it?</a:t>
            </a:r>
          </a:p>
        </p:txBody>
      </p:sp>
    </p:spTree>
    <p:extLst>
      <p:ext uri="{BB962C8B-B14F-4D97-AF65-F5344CB8AC3E}">
        <p14:creationId xmlns:p14="http://schemas.microsoft.com/office/powerpoint/2010/main" val="2340318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5F2D42-89EB-4382-974B-28F1B062A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 choices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2256-6358-4C82-B9F1-669D049663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14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0">
                <a:latin typeface="Arial"/>
                <a:cs typeface="Arial"/>
              </a:rPr>
              <a:t>OU </a:t>
            </a:r>
            <a:r>
              <a:rPr lang="en-US" sz="1400" b="0" dirty="0">
                <a:latin typeface="Arial"/>
                <a:cs typeface="Arial"/>
              </a:rPr>
              <a:t>admins are advised they can move any Autopilot computer into their OU, but should only claim computers they believe </a:t>
            </a:r>
            <a:r>
              <a:rPr lang="en-US" sz="1400" b="0">
                <a:latin typeface="Arial"/>
                <a:cs typeface="Arial"/>
              </a:rPr>
              <a:t>are theirs</a:t>
            </a:r>
            <a:br>
              <a:rPr lang="en-US" sz="1400" b="0">
                <a:latin typeface="Arial"/>
                <a:cs typeface="Arial"/>
              </a:rPr>
            </a:br>
            <a:endParaRPr lang="en-US" sz="14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0" dirty="0">
                <a:latin typeface="Arial"/>
                <a:cs typeface="Arial"/>
              </a:rPr>
              <a:t>We've got minimum AD perms for moving a computer object if anyone </a:t>
            </a:r>
            <a:r>
              <a:rPr lang="en-US" sz="1400" b="0">
                <a:latin typeface="Arial"/>
                <a:cs typeface="Arial"/>
              </a:rPr>
              <a:t>needs this</a:t>
            </a:r>
            <a:br>
              <a:rPr lang="en-US" sz="1400" b="0" dirty="0">
                <a:latin typeface="Arial"/>
                <a:cs typeface="Arial"/>
              </a:rPr>
            </a:br>
            <a:endParaRPr lang="en-US" sz="14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0" dirty="0">
                <a:latin typeface="Arial"/>
                <a:cs typeface="Arial"/>
              </a:rPr>
              <a:t>Once a computer is moved, a bunch of GPO settings may be overridden by the OU's GPO settings. This is a feature of our </a:t>
            </a:r>
            <a:r>
              <a:rPr lang="en-US" sz="1400" b="0">
                <a:latin typeface="Arial"/>
                <a:cs typeface="Arial"/>
              </a:rPr>
              <a:t>design.</a:t>
            </a:r>
            <a:br>
              <a:rPr lang="en-US" sz="1400" b="0" dirty="0">
                <a:latin typeface="Arial"/>
                <a:cs typeface="Arial"/>
              </a:rPr>
            </a:br>
            <a:endParaRPr lang="en-US" sz="14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0" dirty="0" err="1">
                <a:latin typeface="Arial"/>
                <a:cs typeface="Arial"/>
              </a:rPr>
              <a:t>Bitlocker</a:t>
            </a:r>
            <a:r>
              <a:rPr lang="en-US" sz="1400" b="0" dirty="0">
                <a:latin typeface="Arial"/>
                <a:cs typeface="Arial"/>
              </a:rPr>
              <a:t> key may be saved to AD (depends on </a:t>
            </a:r>
            <a:r>
              <a:rPr lang="en-US" sz="1400" b="0">
                <a:latin typeface="Arial"/>
                <a:cs typeface="Arial"/>
              </a:rPr>
              <a:t>timing)</a:t>
            </a:r>
            <a:br>
              <a:rPr lang="en-US" sz="1400" b="0" dirty="0">
                <a:latin typeface="Arial"/>
                <a:cs typeface="Arial"/>
              </a:rPr>
            </a:br>
            <a:endParaRPr lang="en-US" sz="1400" b="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0" dirty="0">
                <a:latin typeface="Arial"/>
                <a:cs typeface="Arial"/>
              </a:rPr>
              <a:t>LAPS data is saved </a:t>
            </a:r>
            <a:r>
              <a:rPr lang="en-US" sz="1400" b="0">
                <a:latin typeface="Arial"/>
                <a:cs typeface="Arial"/>
              </a:rPr>
              <a:t>to AD</a:t>
            </a:r>
            <a:br>
              <a:rPr lang="en-US" sz="1400" b="0" dirty="0">
                <a:latin typeface="Arial"/>
                <a:cs typeface="Arial"/>
              </a:rPr>
            </a:br>
            <a:endParaRPr lang="en-US" sz="14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0" dirty="0">
                <a:latin typeface="Arial"/>
                <a:cs typeface="Arial"/>
                <a:hlinkClick r:id="rId2"/>
              </a:rPr>
              <a:t>https://itconnect.uw.edu/wares/msinf/ous/guide/autopilot/</a:t>
            </a:r>
            <a:r>
              <a:rPr lang="en-US" sz="1400" b="0" dirty="0">
                <a:latin typeface="Arial"/>
                <a:cs typeface="Arial"/>
              </a:rPr>
              <a:t> </a:t>
            </a:r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125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56640E-CF4A-4904-BAF5-F7820A3C1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Hybrid Join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71847-35C0-41C3-AF15-732959BAD6E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91879" y="1353646"/>
            <a:ext cx="10915474" cy="47059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300" b="0" dirty="0">
                <a:latin typeface="+mn-lt"/>
                <a:cs typeface="Arial"/>
              </a:rPr>
              <a:t>Enabling </a:t>
            </a:r>
            <a:r>
              <a:rPr lang="en-US" sz="1300" dirty="0">
                <a:latin typeface="+mn-lt"/>
              </a:rPr>
              <a:t>hybrid join </a:t>
            </a:r>
            <a:r>
              <a:rPr lang="en-US" sz="1300" b="0" dirty="0">
                <a:latin typeface="+mn-lt"/>
                <a:cs typeface="Arial"/>
              </a:rPr>
              <a:t>= *not* required for Autopilot Hybrid Join. Good idea for consistency.</a:t>
            </a:r>
          </a:p>
          <a:p>
            <a:pPr>
              <a:buFont typeface="Wingdings,Sans-Serif" panose="05000000000000000000" pitchFamily="2" charset="2"/>
              <a:buChar char="Ø"/>
            </a:pPr>
            <a:endParaRPr lang="en-US" sz="130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b="0" dirty="0">
                <a:latin typeface="+mn-lt"/>
                <a:cs typeface="Arial"/>
              </a:rPr>
              <a:t>Start here: </a:t>
            </a:r>
            <a:r>
              <a:rPr lang="en-US" sz="1300" b="0" dirty="0">
                <a:latin typeface="+mn-lt"/>
                <a:cs typeface="Arial"/>
                <a:hlinkClick r:id="rId2"/>
              </a:rPr>
              <a:t>https://docs.microsoft.com/en-us/windows/security/identity-protection/hello-for-business/hello-how-it-works-device-registration#hybrid-azure-ad-joined-in-federated-environments</a:t>
            </a:r>
            <a:r>
              <a:rPr lang="en-US" sz="1300" b="0" dirty="0">
                <a:latin typeface="+mn-lt"/>
                <a:cs typeface="Arial"/>
              </a:rPr>
              <a:t> </a:t>
            </a:r>
            <a:endParaRPr lang="en-US" sz="13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Picture and flow diagram intended for </a:t>
            </a:r>
            <a:r>
              <a:rPr lang="en-US" sz="1000" b="0" dirty="0" err="1">
                <a:latin typeface="+mn-lt"/>
                <a:cs typeface="Arial"/>
              </a:rPr>
              <a:t>WUfB</a:t>
            </a:r>
            <a:r>
              <a:rPr lang="en-US" sz="1000" b="0" dirty="0">
                <a:latin typeface="+mn-lt"/>
                <a:cs typeface="Arial"/>
              </a:rPr>
              <a:t>. *ONLY* place where the hybrid join process is documented in enough detail to understand it.</a:t>
            </a:r>
            <a:endParaRPr lang="en-US" sz="10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MS docs should be simplified, clearer, and unified</a:t>
            </a:r>
            <a:br>
              <a:rPr lang="en-US" sz="1000" b="0" dirty="0">
                <a:latin typeface="+mn-lt"/>
                <a:cs typeface="Arial"/>
              </a:rPr>
            </a:br>
            <a:endParaRPr lang="en-US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b="0" dirty="0">
                <a:latin typeface="+mn-lt"/>
                <a:cs typeface="Arial"/>
              </a:rPr>
              <a:t>4 requirements: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Need WS-Trust protocol support. If federated, need endpoint enabled with correct claims transform rules.</a:t>
            </a:r>
          </a:p>
          <a:p>
            <a:pPr lvl="2">
              <a:buFont typeface="Arial" panose="05000000000000000000" pitchFamily="2" charset="2"/>
              <a:buChar char="•"/>
            </a:pPr>
            <a:r>
              <a:rPr lang="en-US" sz="1000" b="0" dirty="0">
                <a:latin typeface="+mn-lt"/>
                <a:cs typeface="Arial"/>
              </a:rPr>
              <a:t>If you are federated with Shibboleth, you are OUT OF LUCK.</a:t>
            </a:r>
            <a:endParaRPr lang="en-US" sz="10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Need something to trigger the AD joined computer to initiate AAD registration</a:t>
            </a:r>
          </a:p>
          <a:p>
            <a:pPr lvl="2">
              <a:buFont typeface="Arial"/>
              <a:buChar char="•"/>
            </a:pPr>
            <a:r>
              <a:rPr lang="en-US" sz="1000" b="0" dirty="0">
                <a:latin typeface="+mn-lt"/>
                <a:cs typeface="Arial"/>
              </a:rPr>
              <a:t>AD Service Connection </a:t>
            </a:r>
            <a:r>
              <a:rPr lang="en-US" sz="1000" b="0">
                <a:latin typeface="+mn-lt"/>
                <a:cs typeface="Arial"/>
              </a:rPr>
              <a:t>Point --&gt;</a:t>
            </a:r>
            <a:r>
              <a:rPr lang="en-US" sz="1000" b="0">
                <a:latin typeface="+mn-lt"/>
                <a:cs typeface="Arial"/>
                <a:sym typeface="Wingdings" panose="05000000000000000000" pitchFamily="2" charset="2"/>
              </a:rPr>
              <a:t></a:t>
            </a:r>
            <a:r>
              <a:rPr lang="en-US" sz="1000" b="0">
                <a:latin typeface="+mn-lt"/>
                <a:cs typeface="Arial"/>
              </a:rPr>
              <a:t> </a:t>
            </a:r>
            <a:r>
              <a:rPr lang="en-US" sz="1000" b="0" dirty="0">
                <a:latin typeface="+mn-lt"/>
                <a:cs typeface="Arial"/>
              </a:rPr>
              <a:t>All eligible computer in domain are triggered - You can do this via AADC options or manually in AD Config partition</a:t>
            </a:r>
            <a:endParaRPr lang="en-US" sz="1000" b="0" dirty="0">
              <a:latin typeface="+mn-lt"/>
            </a:endParaRPr>
          </a:p>
          <a:p>
            <a:pPr lvl="2">
              <a:buFont typeface="Arial" panose="05000000000000000000" pitchFamily="2" charset="2"/>
              <a:buChar char="•"/>
            </a:pPr>
            <a:r>
              <a:rPr lang="en-US" sz="1000" b="0" dirty="0">
                <a:latin typeface="+mn-lt"/>
                <a:cs typeface="Arial"/>
              </a:rPr>
              <a:t>Registry Key</a:t>
            </a:r>
            <a:r>
              <a:rPr lang="en-US" sz="1000" b="0" dirty="0">
                <a:cs typeface="Arial"/>
                <a:sym typeface="Wingdings" panose="05000000000000000000" pitchFamily="2" charset="2"/>
              </a:rPr>
              <a:t> </a:t>
            </a:r>
            <a:r>
              <a:rPr lang="en-US" sz="1000" b="0" dirty="0">
                <a:latin typeface="+mn-lt"/>
                <a:cs typeface="Arial"/>
              </a:rPr>
              <a:t> Single computer is triggered – You can do this via GPO, so a set of computers. Note: MS calls this "Controlled Validation" in its attempt to confuse you.</a:t>
            </a:r>
            <a:endParaRPr lang="en-US" sz="10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Need the Windows scheduled task to kick off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Need AADC sync to correlate AD and AAD objects via unique identifiers (not really required)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300" b="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b="0" dirty="0" err="1">
                <a:latin typeface="+mn-lt"/>
                <a:cs typeface="Arial"/>
              </a:rPr>
              <a:t>Gotchas</a:t>
            </a:r>
            <a:r>
              <a:rPr lang="en-US" sz="1300" b="0" dirty="0">
                <a:latin typeface="+mn-lt"/>
                <a:cs typeface="Arial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Note that Windows Server is among eligible computers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Only problem we've seen are with a WS RDS with Network Level AuthN policy and Mac clients.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000" b="0" dirty="0">
                <a:latin typeface="+mn-lt"/>
                <a:cs typeface="Arial"/>
              </a:rPr>
              <a:t>Unjoining and disabling hybrid on a per-computer basis is documented by Microsoft, but incorrect. See </a:t>
            </a:r>
            <a:r>
              <a:rPr lang="en-US" sz="1000" b="0" dirty="0">
                <a:latin typeface="+mn-lt"/>
                <a:cs typeface="Arial"/>
                <a:hlinkClick r:id="rId3"/>
              </a:rPr>
              <a:t>https://itconnect.uw.edu/wares/msinf/ous/guide/hybrid-join/</a:t>
            </a:r>
            <a:r>
              <a:rPr lang="en-US" sz="1000" b="0" dirty="0">
                <a:latin typeface="+mn-lt"/>
                <a:cs typeface="Arial"/>
              </a:rPr>
              <a:t> for good advice</a:t>
            </a:r>
          </a:p>
        </p:txBody>
      </p:sp>
    </p:spTree>
    <p:extLst>
      <p:ext uri="{BB962C8B-B14F-4D97-AF65-F5344CB8AC3E}">
        <p14:creationId xmlns:p14="http://schemas.microsoft.com/office/powerpoint/2010/main" val="588722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sz="4000" dirty="0"/>
              <a:t>Autopilot workflow</a:t>
            </a:r>
            <a:endParaRPr sz="4000" dirty="0"/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 t="2274"/>
          <a:stretch/>
        </p:blipFill>
        <p:spPr>
          <a:xfrm>
            <a:off x="10905893" y="6004935"/>
            <a:ext cx="1286107" cy="8530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0543108"/>
              </p:ext>
            </p:extLst>
          </p:nvPr>
        </p:nvGraphicFramePr>
        <p:xfrm>
          <a:off x="1261350" y="1165950"/>
          <a:ext cx="90866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7750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body" idx="1"/>
          </p:nvPr>
        </p:nvSpPr>
        <p:spPr>
          <a:xfrm>
            <a:off x="857840" y="413082"/>
            <a:ext cx="1091288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sz="4000" dirty="0"/>
              <a:t>User Experience</a:t>
            </a:r>
            <a:endParaRPr sz="4000" dirty="0"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2"/>
          </p:nvPr>
        </p:nvSpPr>
        <p:spPr>
          <a:xfrm>
            <a:off x="1039825" y="1558455"/>
            <a:ext cx="9866068" cy="374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b="0" dirty="0">
              <a:latin typeface="+mj-l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800" b="0" dirty="0"/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 t="2274"/>
          <a:stretch/>
        </p:blipFill>
        <p:spPr>
          <a:xfrm>
            <a:off x="10905893" y="6004935"/>
            <a:ext cx="1286107" cy="85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495" y="4031827"/>
            <a:ext cx="3285078" cy="1885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840" y="1808414"/>
            <a:ext cx="3281674" cy="1896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637" y="1808414"/>
            <a:ext cx="3290526" cy="1896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201" y="4031827"/>
            <a:ext cx="3276313" cy="1885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b="23116"/>
          <a:stretch/>
        </p:blipFill>
        <p:spPr>
          <a:xfrm>
            <a:off x="4382865" y="4031827"/>
            <a:ext cx="3287298" cy="1885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4608" y="1808414"/>
            <a:ext cx="3279965" cy="18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895676" y="152246"/>
            <a:ext cx="10912883" cy="97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Project Summary (What)</a:t>
            </a:r>
            <a:endParaRPr dirty="0"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2"/>
          </p:nvPr>
        </p:nvSpPr>
        <p:spPr>
          <a:xfrm>
            <a:off x="879073" y="2235664"/>
            <a:ext cx="10928280" cy="351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3600"/>
              <a:buNone/>
            </a:pPr>
            <a:r>
              <a:rPr lang="en-US" sz="20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UW needs a safe and consistent process to </a:t>
            </a:r>
            <a:r>
              <a:rPr lang="en-US" sz="2000" b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provision endpoints, </a:t>
            </a:r>
            <a:r>
              <a:rPr lang="en-US" sz="20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especially during the Covid-19 Crisis Response.  The current process </a:t>
            </a:r>
            <a:r>
              <a:rPr lang="en-US" sz="2000" b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requires on-campus </a:t>
            </a:r>
            <a:r>
              <a:rPr lang="en-US" sz="20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presence, and complex imaging to be performed by end users </a:t>
            </a:r>
            <a:r>
              <a:rPr lang="en-US" sz="2000" b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with adhoc calls to IT.</a:t>
            </a:r>
            <a:endParaRPr sz="200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000" b="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Intune provides cloud-based </a:t>
            </a:r>
            <a:r>
              <a:rPr lang="en-US" sz="2000" b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device management </a:t>
            </a:r>
            <a:r>
              <a:rPr lang="en-US" sz="20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including quick, self-service </a:t>
            </a:r>
            <a:r>
              <a:rPr lang="en-US" sz="2000" b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Windows imaging </a:t>
            </a:r>
            <a:r>
              <a:rPr lang="en-US" sz="20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via Autopilot. Autopilot allows new computers shipped from a vendor to be setup with a UW image from the first boot without requiring a physical presence from IT staff at the UW. This results in a domain-joined, UW configured computer. Because the entire solution is cloud-based, </a:t>
            </a:r>
            <a:r>
              <a:rPr lang="en-US" sz="2000" b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there is </a:t>
            </a:r>
            <a:r>
              <a:rPr lang="en-US" sz="20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 need for the device to be physically on the UW network at any point in time to get setup or configured.</a:t>
            </a:r>
            <a:endParaRPr sz="2000" b="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 t="2274"/>
          <a:stretch/>
        </p:blipFill>
        <p:spPr>
          <a:xfrm>
            <a:off x="10905893" y="6004935"/>
            <a:ext cx="1286107" cy="85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EE49FB14-6EC6-4C8A-AC68-098703BBC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795" y="521164"/>
            <a:ext cx="2047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6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50A6DF-6C39-4BDB-816B-2FEBC6565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676" y="371510"/>
            <a:ext cx="10912883" cy="991998"/>
          </a:xfrm>
        </p:spPr>
        <p:txBody>
          <a:bodyPr/>
          <a:lstStyle/>
          <a:p>
            <a:r>
              <a:rPr lang="en-US" dirty="0"/>
              <a:t>VPN sign-in to Windows Experience</a:t>
            </a:r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F08AD6F-7F0A-445A-8A26-994D82B8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09" y="1836419"/>
            <a:ext cx="5131479" cy="3815715"/>
          </a:xfrm>
          <a:prstGeom prst="rect">
            <a:avLst/>
          </a:prstGeom>
        </p:spPr>
      </p:pic>
      <p:pic>
        <p:nvPicPr>
          <p:cNvPr id="4" name="Picture 4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C730A89F-BEBC-4ECC-9855-3BEEA6484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117" y="1836418"/>
            <a:ext cx="5092146" cy="38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2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B480F-29FA-45EF-B847-DDC7094F1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D1080-9EFF-4A16-8726-179EEC7D3DBD}"/>
              </a:ext>
            </a:extLst>
          </p:cNvPr>
          <p:cNvSpPr txBox="1"/>
          <p:nvPr/>
        </p:nvSpPr>
        <p:spPr>
          <a:xfrm>
            <a:off x="1044498" y="1713570"/>
            <a:ext cx="1029505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</a:rPr>
              <a:t>Heavy lifting:</a:t>
            </a:r>
          </a:p>
          <a:p>
            <a:r>
              <a:rPr lang="en-US" sz="2000" dirty="0">
                <a:solidFill>
                  <a:schemeClr val="bg2"/>
                </a:solidFill>
              </a:rPr>
              <a:t>James Morris, Lead Engineer &amp; Design</a:t>
            </a:r>
          </a:p>
          <a:p>
            <a:r>
              <a:rPr lang="en-US" sz="2000">
                <a:solidFill>
                  <a:schemeClr val="bg2"/>
                </a:solidFill>
              </a:rPr>
              <a:t>Jake Nastasiak</a:t>
            </a:r>
            <a:r>
              <a:rPr lang="en-US" sz="2000" dirty="0">
                <a:solidFill>
                  <a:schemeClr val="bg2"/>
                </a:solidFill>
              </a:rPr>
              <a:t>, Software Engineer - did a lot of the Intune work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400" i="1" dirty="0">
                <a:solidFill>
                  <a:schemeClr val="bg2"/>
                </a:solidFill>
              </a:rPr>
              <a:t>Other members of project team:</a:t>
            </a:r>
          </a:p>
          <a:p>
            <a:r>
              <a:rPr lang="en-US" sz="2000" dirty="0">
                <a:solidFill>
                  <a:schemeClr val="bg2"/>
                </a:solidFill>
              </a:rPr>
              <a:t>Gayle Tucker, Project Manager</a:t>
            </a:r>
          </a:p>
          <a:p>
            <a:r>
              <a:rPr lang="en-US" sz="2000" dirty="0">
                <a:solidFill>
                  <a:schemeClr val="bg2"/>
                </a:solidFill>
              </a:rPr>
              <a:t>Elizabeth Sharpe, Communications Specialist</a:t>
            </a:r>
          </a:p>
          <a:p>
            <a:r>
              <a:rPr lang="en-US" sz="2000" dirty="0">
                <a:solidFill>
                  <a:schemeClr val="bg2"/>
                </a:solidFill>
              </a:rPr>
              <a:t>Ryan Brown, Software Engineer </a:t>
            </a:r>
          </a:p>
          <a:p>
            <a:r>
              <a:rPr lang="en-US" sz="2000" dirty="0">
                <a:solidFill>
                  <a:schemeClr val="bg2"/>
                </a:solidFill>
              </a:rPr>
              <a:t>Tony Zauhar, Tier 2</a:t>
            </a:r>
          </a:p>
          <a:p>
            <a:r>
              <a:rPr lang="en-US" sz="2000" dirty="0">
                <a:solidFill>
                  <a:schemeClr val="bg2"/>
                </a:solidFill>
              </a:rPr>
              <a:t>Chris Fairfield, Tier 2 lead</a:t>
            </a:r>
          </a:p>
          <a:p>
            <a:r>
              <a:rPr lang="en-US" sz="2000" dirty="0">
                <a:solidFill>
                  <a:schemeClr val="bg2"/>
                </a:solidFill>
              </a:rPr>
              <a:t>Dawn Cullerton, Tier 2</a:t>
            </a:r>
          </a:p>
          <a:p>
            <a:r>
              <a:rPr lang="en-US" sz="2000" dirty="0">
                <a:solidFill>
                  <a:schemeClr val="bg2"/>
                </a:solidFill>
              </a:rPr>
              <a:t>Rennie Grossman, Tier 2</a:t>
            </a:r>
          </a:p>
          <a:p>
            <a:r>
              <a:rPr lang="en-US" sz="2000" dirty="0">
                <a:solidFill>
                  <a:schemeClr val="bg2"/>
                </a:solidFill>
              </a:rPr>
              <a:t>Tacia Beaumont, Tier 2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6160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71259"/>
              </p:ext>
            </p:extLst>
          </p:nvPr>
        </p:nvGraphicFramePr>
        <p:xfrm>
          <a:off x="200606" y="1898541"/>
          <a:ext cx="5949400" cy="356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Adoption rates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133089"/>
              </p:ext>
            </p:extLst>
          </p:nvPr>
        </p:nvGraphicFramePr>
        <p:xfrm>
          <a:off x="6242601" y="1898542"/>
          <a:ext cx="5949400" cy="356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4682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t="2274"/>
          <a:stretch/>
        </p:blipFill>
        <p:spPr>
          <a:xfrm>
            <a:off x="10905893" y="6004935"/>
            <a:ext cx="1286107" cy="85306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3225114" y="2736937"/>
            <a:ext cx="48781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6000"/>
              <a:buNone/>
            </a:pPr>
            <a:r>
              <a:rPr lang="en-US" sz="6000" dirty="0"/>
              <a:t>Questions?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416746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body" idx="1"/>
          </p:nvPr>
        </p:nvSpPr>
        <p:spPr>
          <a:xfrm>
            <a:off x="895676" y="152246"/>
            <a:ext cx="10912883" cy="97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/>
              <a:t>Goals, Objectives &amp; Benefits (Why)</a:t>
            </a:r>
            <a:endParaRPr dirty="0"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2"/>
          </p:nvPr>
        </p:nvSpPr>
        <p:spPr>
          <a:xfrm>
            <a:off x="879073" y="1353646"/>
            <a:ext cx="10928280" cy="43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SzPts val="24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b="0" dirty="0">
                <a:latin typeface="+mn-lt"/>
              </a:rPr>
              <a:t>Establish a seamless process of provisioning useful UW appropriate Windows computers to end users.  Reduce or eliminate IT physical intervention with each device prior to provisioning to the end user. 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US" sz="2000" b="0" dirty="0">
              <a:latin typeface="+mn-lt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b="0" dirty="0">
                <a:latin typeface="+mn-lt"/>
              </a:rPr>
              <a:t>Implementing this project will address requirements to decrease or eliminate campus presence during the Covid-19 Stay-At-Home mandate while meeting the computing needs of staff.</a:t>
            </a:r>
            <a:endParaRPr sz="2000" b="0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b="0" dirty="0"/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t="2274"/>
          <a:stretch/>
        </p:blipFill>
        <p:spPr>
          <a:xfrm>
            <a:off x="10905893" y="6004935"/>
            <a:ext cx="1286107" cy="85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0B0AA2F1-5824-44A9-A7EC-1A912F827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437" y="4510823"/>
            <a:ext cx="120015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403" y="4510823"/>
            <a:ext cx="2333098" cy="17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0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>
            <a:spLocks noGrp="1"/>
          </p:cNvSpPr>
          <p:nvPr>
            <p:ph type="body" idx="1"/>
          </p:nvPr>
        </p:nvSpPr>
        <p:spPr>
          <a:xfrm>
            <a:off x="895676" y="152246"/>
            <a:ext cx="10912883" cy="97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 dirty="0"/>
              <a:t>Scope</a:t>
            </a:r>
            <a:endParaRPr sz="4000" dirty="0"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2"/>
          </p:nvPr>
        </p:nvSpPr>
        <p:spPr>
          <a:xfrm>
            <a:off x="879073" y="1353646"/>
            <a:ext cx="10928280" cy="43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In Scope</a:t>
            </a:r>
          </a:p>
          <a:p>
            <a:pPr lvl="1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latin typeface="+mn-lt"/>
              </a:rPr>
              <a:t>Enable cloud-based Windows setup for UW employees, such that the device does not need to be physically present on the UW network.</a:t>
            </a:r>
          </a:p>
          <a:p>
            <a:pPr lvl="1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Minimally provide cloud-based management capabilities, limited to what Autopilot requires or would result in significant future problems</a:t>
            </a:r>
          </a:p>
          <a:p>
            <a:pPr lvl="1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latin typeface="+mn-lt"/>
              </a:rPr>
              <a:t>As needed to provide Autopilot, minimally provide limited delegation to other IT units at UW</a:t>
            </a:r>
          </a:p>
          <a:p>
            <a:pPr lvl="1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latin typeface="+mn-lt"/>
              </a:rPr>
              <a:t>Design Intune infrastructure to allow for additional capabilities to be realized in the future  </a:t>
            </a:r>
          </a:p>
          <a:p>
            <a:pPr lvl="1">
              <a:spcBef>
                <a:spcPts val="48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1600" b="0" dirty="0">
                <a:latin typeface="+mn-lt"/>
              </a:rPr>
              <a:t>The project beneficiary community will ultimately be all UW employees.</a:t>
            </a:r>
            <a:endParaRPr lang="en-US" dirty="0"/>
          </a:p>
          <a:p>
            <a:pPr lvl="1">
              <a:spcBef>
                <a:spcPts val="480"/>
              </a:spcBef>
              <a:buSzPts val="2400"/>
              <a:buFont typeface="Wingdings" panose="05000000000000000000" pitchFamily="2" charset="2"/>
              <a:buChar char="Ø"/>
            </a:pPr>
            <a:endParaRPr lang="en-US" sz="1600" b="0" dirty="0">
              <a:latin typeface="+mn-lt"/>
            </a:endParaRPr>
          </a:p>
          <a:p>
            <a:pPr lvl="1">
              <a:spcBef>
                <a:spcPts val="480"/>
              </a:spcBef>
              <a:buFont typeface="Wingdings" panose="05000000000000000000" pitchFamily="2" charset="2"/>
              <a:buChar char="Ø"/>
            </a:pPr>
            <a:endParaRPr lang="en-US" sz="16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Out of Scope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0" dirty="0"/>
              <a:t>Custom Images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0" dirty="0"/>
              <a:t>Intune Based Workstation Management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0" dirty="0"/>
              <a:t>Direct join to Delegated Organizational Units (OUs)</a:t>
            </a:r>
          </a:p>
          <a:p>
            <a:pPr lvl="1">
              <a:buFont typeface="Wingdings" panose="05000000000000000000" pitchFamily="2" charset="2"/>
              <a:buChar char="Ø"/>
            </a:pPr>
            <a:endParaRPr sz="1400" b="0" dirty="0">
              <a:latin typeface="+mn-lt"/>
            </a:endParaRPr>
          </a:p>
        </p:txBody>
      </p:sp>
      <p:pic>
        <p:nvPicPr>
          <p:cNvPr id="79" name="Google Shape;79;p5"/>
          <p:cNvPicPr preferRelativeResize="0"/>
          <p:nvPr/>
        </p:nvPicPr>
        <p:blipFill rotWithShape="1">
          <a:blip r:embed="rId3">
            <a:alphaModFix/>
          </a:blip>
          <a:srcRect t="2276"/>
          <a:stretch/>
        </p:blipFill>
        <p:spPr>
          <a:xfrm>
            <a:off x="10905893" y="6004935"/>
            <a:ext cx="1286107" cy="85306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5A5BD03C-C419-45AF-996A-B965AA5F1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498" y="4419294"/>
            <a:ext cx="2743200" cy="15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9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895676" y="152246"/>
            <a:ext cx="10912883" cy="97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dirty="0"/>
              <a:t>Key Project Deliverables</a:t>
            </a:r>
            <a:endParaRPr dirty="0"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2"/>
          </p:nvPr>
        </p:nvSpPr>
        <p:spPr>
          <a:xfrm>
            <a:off x="879073" y="1353646"/>
            <a:ext cx="10928280" cy="43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buNone/>
            </a:pPr>
            <a:endParaRPr lang="en-US" sz="2000" b="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latin typeface="+mn-lt"/>
              </a:rPr>
              <a:t>Deliver minimal Intune and Autopilot design, limited by the scope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latin typeface="+mn-lt"/>
              </a:rPr>
              <a:t>Enable hybrid </a:t>
            </a:r>
            <a:r>
              <a:rPr lang="en-US" sz="2000" b="0">
                <a:latin typeface="+mn-lt"/>
              </a:rPr>
              <a:t>device join</a:t>
            </a:r>
            <a:endParaRPr lang="en-US" sz="20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+mn-lt"/>
              </a:rPr>
              <a:t>Work </a:t>
            </a:r>
            <a:r>
              <a:rPr lang="en-US" sz="2000" b="0" dirty="0">
                <a:latin typeface="+mn-lt"/>
              </a:rPr>
              <a:t>with common hardware vendors to setup Autopilot enrollment into our Azure </a:t>
            </a:r>
            <a:r>
              <a:rPr lang="en-US" sz="2000" b="0">
                <a:latin typeface="+mn-lt"/>
              </a:rPr>
              <a:t>AD tenant</a:t>
            </a:r>
            <a:endParaRPr lang="en-US" sz="20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+mn-lt"/>
              </a:rPr>
              <a:t>Amend </a:t>
            </a:r>
            <a:r>
              <a:rPr lang="en-US" sz="2000" b="0" dirty="0">
                <a:latin typeface="+mn-lt"/>
              </a:rPr>
              <a:t>Microsoft Infrastructure (MI) and MWS team processes to account for cloud-based device provisioning, lifecycle, </a:t>
            </a:r>
            <a:r>
              <a:rPr lang="en-US" sz="2000" b="0">
                <a:latin typeface="+mn-lt"/>
              </a:rPr>
              <a:t>and management</a:t>
            </a:r>
            <a:endParaRPr lang="en-US" sz="2000" b="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>
                <a:latin typeface="+mn-lt"/>
              </a:rPr>
              <a:t>Release </a:t>
            </a:r>
            <a:r>
              <a:rPr lang="en-US" sz="2000" b="0" dirty="0">
                <a:latin typeface="+mn-lt"/>
              </a:rPr>
              <a:t>new capability to customers, including</a:t>
            </a:r>
            <a:r>
              <a:rPr lang="en-US" sz="2000" b="0">
                <a:latin typeface="+mn-lt"/>
              </a:rPr>
              <a:t>; </a:t>
            </a:r>
            <a:endParaRPr lang="en-US" sz="2000" b="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>
                <a:latin typeface="+mn-lt"/>
              </a:rPr>
              <a:t>Establish </a:t>
            </a:r>
            <a:r>
              <a:rPr lang="en-US" b="0" dirty="0">
                <a:latin typeface="+mn-lt"/>
              </a:rPr>
              <a:t>Autopilot provisioning process for customers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</a:rPr>
              <a:t>Publish customer documentation</a:t>
            </a:r>
            <a:r>
              <a:rPr lang="en-US" dirty="0">
                <a:latin typeface="+mn-lt"/>
              </a:rPr>
              <a:t> </a:t>
            </a:r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  <p:pic>
        <p:nvPicPr>
          <p:cNvPr id="2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678FEFF-16B9-49D7-90D5-D333C5BB8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045" y="4981652"/>
            <a:ext cx="1638300" cy="1714500"/>
          </a:xfrm>
          <a:prstGeom prst="rect">
            <a:avLst/>
          </a:prstGeom>
        </p:spPr>
      </p:pic>
      <p:pic>
        <p:nvPicPr>
          <p:cNvPr id="3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C0F07698-EBE0-4EB6-819C-D2DCA5DA0D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48" b="84130" l="9960" r="89641"/>
                    </a14:imgEffect>
                  </a14:imgLayer>
                </a14:imgProps>
              </a:ext>
            </a:extLst>
          </a:blip>
          <a:srcRect r="398" b="6522"/>
          <a:stretch/>
        </p:blipFill>
        <p:spPr>
          <a:xfrm>
            <a:off x="8194249" y="161848"/>
            <a:ext cx="1546390" cy="16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2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766D2100-11EC-4D5D-8120-D136E8032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34058" r="4914" b="34420"/>
          <a:stretch/>
        </p:blipFill>
        <p:spPr>
          <a:xfrm>
            <a:off x="1178815" y="586731"/>
            <a:ext cx="3868147" cy="54044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A1328-FB6B-4B63-947D-F0A521961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 to Solve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FBD82-AD44-4976-A898-C0DD7E6742B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3400" indent="-457200">
              <a:buAutoNum type="arabicPeriod"/>
            </a:pPr>
            <a:endParaRPr lang="en-US" b="0" dirty="0">
              <a:latin typeface="+mj-lt"/>
              <a:cs typeface="Arial"/>
            </a:endParaRPr>
          </a:p>
          <a:p>
            <a:pPr marL="533400" indent="-457200">
              <a:buAutoNum type="arabicPeriod"/>
            </a:pPr>
            <a:r>
              <a:rPr lang="en-US" b="0" dirty="0">
                <a:latin typeface="+mj-lt"/>
                <a:cs typeface="Arial"/>
              </a:rPr>
              <a:t>Technology approach – what tools and approach do we take?</a:t>
            </a:r>
          </a:p>
          <a:p>
            <a:pPr marL="533400" indent="-457200">
              <a:buAutoNum type="arabicPeriod"/>
            </a:pPr>
            <a:r>
              <a:rPr lang="en-US" b="0" dirty="0">
                <a:latin typeface="+mj-lt"/>
                <a:cs typeface="Arial"/>
              </a:rPr>
              <a:t>Access control questions - Which users can do what? </a:t>
            </a:r>
            <a:endParaRPr lang="en-US" b="0" dirty="0">
              <a:latin typeface="+mj-lt"/>
            </a:endParaRPr>
          </a:p>
          <a:p>
            <a:pPr marL="533400" indent="-457200">
              <a:buAutoNum type="arabicPeriod"/>
            </a:pPr>
            <a:r>
              <a:rPr lang="en-US" b="0" dirty="0">
                <a:latin typeface="+mj-lt"/>
                <a:cs typeface="Arial"/>
              </a:rPr>
              <a:t>Support problems – Who supports what?</a:t>
            </a:r>
          </a:p>
          <a:p>
            <a:pPr marL="533400" indent="-457200">
              <a:buAutoNum type="arabicPeriod"/>
            </a:pPr>
            <a:r>
              <a:rPr lang="en-US" b="0" dirty="0">
                <a:latin typeface="+mj-lt"/>
                <a:cs typeface="Arial"/>
              </a:rPr>
              <a:t>Device setup questions – what's on the "image"? </a:t>
            </a:r>
            <a:endParaRPr lang="en-US" dirty="0">
              <a:latin typeface="+mj-lt"/>
            </a:endParaRPr>
          </a:p>
          <a:p>
            <a:pPr marL="533400" indent="-457200">
              <a:buAutoNum type="arabicPeriod"/>
            </a:pPr>
            <a:r>
              <a:rPr lang="en-US" b="0" dirty="0">
                <a:latin typeface="+mj-lt"/>
                <a:cs typeface="Arial"/>
              </a:rPr>
              <a:t>Device lifecycle - When does it go away? Renames?</a:t>
            </a:r>
            <a:endParaRPr lang="en-US" dirty="0">
              <a:latin typeface="+mj-lt"/>
            </a:endParaRPr>
          </a:p>
          <a:p>
            <a:pPr marL="533400" indent="-457200">
              <a:buAutoNum type="arabicPeriod"/>
            </a:pPr>
            <a:r>
              <a:rPr lang="en-US" b="0" dirty="0">
                <a:latin typeface="+mj-lt"/>
              </a:rPr>
              <a:t>Azure AD considerations – What needs to change in AAD?</a:t>
            </a:r>
            <a:endParaRPr lang="en-US" b="0" dirty="0">
              <a:latin typeface="+mj-lt"/>
              <a:cs typeface="Arial"/>
            </a:endParaRPr>
          </a:p>
          <a:p>
            <a:pPr marL="533400" indent="-457200">
              <a:buAutoNum type="arabicPeriod"/>
            </a:pPr>
            <a:r>
              <a:rPr lang="en-US" b="0" dirty="0">
                <a:latin typeface="+mj-lt"/>
              </a:rPr>
              <a:t>AD Delegated OU considerations – What needs to change in AD?</a:t>
            </a:r>
          </a:p>
          <a:p>
            <a:pPr marL="533400" indent="-457200">
              <a:buAutoNum type="arabicPeriod"/>
            </a:pPr>
            <a:endParaRPr lang="en-US" b="0" dirty="0">
              <a:latin typeface="+mj-lt"/>
            </a:endParaRPr>
          </a:p>
          <a:p>
            <a:pPr marL="533400" indent="-457200">
              <a:buAutoNum type="arabicPeriod"/>
            </a:pPr>
            <a:endParaRPr lang="en-US" b="0" dirty="0">
              <a:latin typeface="+mj-lt"/>
              <a:cs typeface="Arial"/>
            </a:endParaRPr>
          </a:p>
          <a:p>
            <a:pPr marL="533400" indent="-457200">
              <a:buAutoNum type="arabicPeriod"/>
            </a:pPr>
            <a:endParaRPr lang="en-US" b="0" dirty="0">
              <a:latin typeface="+mj-lt"/>
              <a:cs typeface="Arial"/>
            </a:endParaRPr>
          </a:p>
        </p:txBody>
      </p:sp>
      <p:pic>
        <p:nvPicPr>
          <p:cNvPr id="4" name="Picture 4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4CD3E970-A805-4248-9177-312E69746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85" y="440910"/>
            <a:ext cx="2743200" cy="12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8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body" idx="1"/>
          </p:nvPr>
        </p:nvSpPr>
        <p:spPr>
          <a:xfrm>
            <a:off x="895676" y="152246"/>
            <a:ext cx="10912883" cy="97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4000" dirty="0"/>
              <a:t>Look ahead – our solution</a:t>
            </a:r>
            <a:endParaRPr lang="en-US" dirty="0"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2"/>
          </p:nvPr>
        </p:nvSpPr>
        <p:spPr>
          <a:xfrm>
            <a:off x="879073" y="1353646"/>
            <a:ext cx="10928280" cy="43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800" b="0" dirty="0">
              <a:latin typeface="+mj-lt"/>
            </a:endParaRPr>
          </a:p>
          <a:p>
            <a:pPr marL="76200" indent="0">
              <a:buNone/>
            </a:pPr>
            <a:r>
              <a:rPr lang="en-US" sz="1800" b="0" dirty="0">
                <a:latin typeface="+mj-lt"/>
              </a:rPr>
              <a:t>A single Autopilot provisioning package for all employees which: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>
                <a:latin typeface="+mj-lt"/>
              </a:rPr>
              <a:t>Performs a hybrid join </a:t>
            </a:r>
            <a:r>
              <a:rPr lang="en-US" b="0" dirty="0">
                <a:latin typeface="+mj-lt"/>
              </a:rPr>
              <a:t>over VPN </a:t>
            </a:r>
            <a:r>
              <a:rPr lang="en-US" sz="1800" b="0" dirty="0">
                <a:latin typeface="+mj-lt"/>
              </a:rPr>
              <a:t>(AAD join and NETID AD join)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b="0" dirty="0">
                <a:latin typeface="+mj-lt"/>
              </a:rPr>
              <a:t>See </a:t>
            </a:r>
            <a:r>
              <a:rPr lang="en-US" sz="1600" b="0" dirty="0">
                <a:hlinkClick r:id="rId3"/>
              </a:rPr>
              <a:t>https://docs.microsoft.com/en-us/mem/autopilot/user-driven#user-driven-mode-for-hybrid-azure-active-directory-join-with-vpn-support</a:t>
            </a:r>
            <a:r>
              <a:rPr lang="en-US" sz="1600" b="0" dirty="0"/>
              <a:t> </a:t>
            </a:r>
            <a:endParaRPr lang="en-US" sz="1600" b="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>
                <a:latin typeface="+mj-lt"/>
              </a:rPr>
              <a:t>VPN based sign in after the initial reboot to complete the AD join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>
                <a:latin typeface="+mj-lt"/>
              </a:rPr>
              <a:t>Basic applications installed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0" dirty="0">
                <a:latin typeface="+mj-lt"/>
              </a:rPr>
              <a:t>Office </a:t>
            </a:r>
            <a:r>
              <a:rPr lang="en-US" b="0" dirty="0" err="1">
                <a:latin typeface="+mj-lt"/>
              </a:rPr>
              <a:t>ProPlus</a:t>
            </a:r>
            <a:endParaRPr lang="en-US" b="0" dirty="0">
              <a:latin typeface="+mj-lt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0" dirty="0">
                <a:latin typeface="+mj-lt"/>
              </a:rPr>
              <a:t>Husky </a:t>
            </a:r>
            <a:r>
              <a:rPr lang="en-US" b="0" dirty="0" err="1">
                <a:latin typeface="+mj-lt"/>
              </a:rPr>
              <a:t>OnNet</a:t>
            </a:r>
            <a:endParaRPr lang="en-US" b="0" dirty="0">
              <a:latin typeface="+mj-lt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0" dirty="0">
                <a:latin typeface="+mj-lt"/>
              </a:rPr>
              <a:t>Windows Defender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0" dirty="0">
                <a:latin typeface="+mj-lt"/>
              </a:rPr>
              <a:t>Windows Update for Business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>
                <a:latin typeface="+mj-lt"/>
              </a:rPr>
              <a:t>Computer is joined to Autopilot OU with a basic GPO applied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0" dirty="0">
                <a:latin typeface="+mj-lt"/>
              </a:rPr>
              <a:t>OU administrators can move computers from the Autopilot OU to their delegated OUs</a:t>
            </a:r>
            <a:endParaRPr b="0" dirty="0">
              <a:latin typeface="+mj-l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800" b="0" dirty="0"/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4">
            <a:alphaModFix/>
          </a:blip>
          <a:srcRect t="2274"/>
          <a:stretch/>
        </p:blipFill>
        <p:spPr>
          <a:xfrm>
            <a:off x="10905893" y="6004935"/>
            <a:ext cx="1286107" cy="853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9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4000"/>
              <a:t>Autopilot Hybrid Join</a:t>
            </a:r>
            <a:endParaRPr lang="en-US" sz="4000" dirty="0"/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 t="2274"/>
          <a:stretch/>
        </p:blipFill>
        <p:spPr>
          <a:xfrm>
            <a:off x="10905893" y="6004935"/>
            <a:ext cx="1286107" cy="85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Windows Autopilot Hybrid Domain Join - Pic Credit to Microsof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/>
          <a:stretch/>
        </p:blipFill>
        <p:spPr bwMode="auto">
          <a:xfrm>
            <a:off x="1799025" y="1696111"/>
            <a:ext cx="8426191" cy="441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91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2D1354-66C6-45AE-8259-9D7F4C676B80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9EDC945F5B9D4DBAE495D156D6121D" ma:contentTypeVersion="0" ma:contentTypeDescription="Create a new document." ma:contentTypeScope="" ma:versionID="846020e81db967ba014d11c58c1e3f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1a8a2b5520756bfbb0f97ab4e2353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B7BDD6-B355-482A-A927-51F39C266D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8EE426-F2A1-47FA-BFFC-62C2DB6B38B3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57F11F-EA88-4395-AEA3-23EFF2314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45575</TotalTime>
  <Words>833</Words>
  <Application>Microsoft Office PowerPoint</Application>
  <PresentationFormat>Widescreen</PresentationFormat>
  <Paragraphs>338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Encode Sans Black</vt:lpstr>
      <vt:lpstr>Merriweather Sans</vt:lpstr>
      <vt:lpstr>Open Sans Light</vt:lpstr>
      <vt:lpstr>Wingdings</vt:lpstr>
      <vt:lpstr>Wingdings,Sans-Serif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Snezana Popovic</dc:creator>
  <cp:lastModifiedBy>Brian Arkills</cp:lastModifiedBy>
  <cp:revision>391</cp:revision>
  <cp:lastPrinted>2020-01-24T21:46:53Z</cp:lastPrinted>
  <dcterms:modified xsi:type="dcterms:W3CDTF">2020-10-23T17:01:23Z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0x010100A09EDC945F5B9D4DBAE495D156D6121D</vt:lpwstr>
  </property>
</Properties>
</file>