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4229" r:id="rId2"/>
  </p:sldMasterIdLst>
  <p:notesMasterIdLst>
    <p:notesMasterId r:id="rId19"/>
  </p:notesMasterIdLst>
  <p:sldIdLst>
    <p:sldId id="256" r:id="rId3"/>
    <p:sldId id="257" r:id="rId4"/>
    <p:sldId id="262" r:id="rId5"/>
    <p:sldId id="260" r:id="rId6"/>
    <p:sldId id="259" r:id="rId7"/>
    <p:sldId id="4657" r:id="rId8"/>
    <p:sldId id="4717" r:id="rId9"/>
    <p:sldId id="4718" r:id="rId10"/>
    <p:sldId id="1890" r:id="rId11"/>
    <p:sldId id="1925" r:id="rId12"/>
    <p:sldId id="4719" r:id="rId13"/>
    <p:sldId id="4724" r:id="rId14"/>
    <p:sldId id="1933" r:id="rId15"/>
    <p:sldId id="4720" r:id="rId16"/>
    <p:sldId id="4721" r:id="rId17"/>
    <p:sldId id="472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A9AEE-0191-4290-B19A-DF17C00C467E}" v="672" dt="2020-10-20T15:42:08.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119" d="100"/>
          <a:sy n="119" d="100"/>
        </p:scale>
        <p:origin x="10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797EE-0563-41CF-987D-1959FA5D646D}" type="doc">
      <dgm:prSet loTypeId="urn:microsoft.com/office/officeart/2016/7/layout/BasicLinearProcessNumbered" loCatId="process" qsTypeId="urn:microsoft.com/office/officeart/2005/8/quickstyle/simple4" qsCatId="simple" csTypeId="urn:microsoft.com/office/officeart/2005/8/colors/colorful5" csCatId="colorful"/>
      <dgm:spPr/>
      <dgm:t>
        <a:bodyPr/>
        <a:lstStyle/>
        <a:p>
          <a:endParaRPr lang="en-US"/>
        </a:p>
      </dgm:t>
    </dgm:pt>
    <dgm:pt modelId="{410B4B0F-3817-431B-A9DB-745ACD83475A}">
      <dgm:prSet/>
      <dgm:spPr/>
      <dgm:t>
        <a:bodyPr/>
        <a:lstStyle/>
        <a:p>
          <a:r>
            <a:rPr lang="en-US" baseline="0"/>
            <a:t>Can you trust the device your using?</a:t>
          </a:r>
          <a:endParaRPr lang="en-US"/>
        </a:p>
      </dgm:t>
    </dgm:pt>
    <dgm:pt modelId="{51AC87A6-DD3F-4357-865A-6B0A8D2C9264}" type="parTrans" cxnId="{BB23BD22-0D99-41A8-9F30-56FA5A920F58}">
      <dgm:prSet/>
      <dgm:spPr/>
      <dgm:t>
        <a:bodyPr/>
        <a:lstStyle/>
        <a:p>
          <a:endParaRPr lang="en-US"/>
        </a:p>
      </dgm:t>
    </dgm:pt>
    <dgm:pt modelId="{572FD6AC-B32A-436B-8069-6E481A8D81FA}" type="sibTrans" cxnId="{BB23BD22-0D99-41A8-9F30-56FA5A920F58}">
      <dgm:prSet phldrT="1" phldr="0"/>
      <dgm:spPr/>
      <dgm:t>
        <a:bodyPr/>
        <a:lstStyle/>
        <a:p>
          <a:r>
            <a:rPr lang="en-US"/>
            <a:t>1</a:t>
          </a:r>
        </a:p>
      </dgm:t>
    </dgm:pt>
    <dgm:pt modelId="{572FA000-215F-464C-911B-295FD0DC7637}">
      <dgm:prSet/>
      <dgm:spPr/>
      <dgm:t>
        <a:bodyPr/>
        <a:lstStyle/>
        <a:p>
          <a:r>
            <a:rPr lang="en-US" baseline="0"/>
            <a:t>Can you trust the software your installing?</a:t>
          </a:r>
          <a:endParaRPr lang="en-US"/>
        </a:p>
      </dgm:t>
    </dgm:pt>
    <dgm:pt modelId="{AB9743D1-0DF5-44E5-AE6E-76BC5369B6E9}" type="parTrans" cxnId="{BEAFDCA0-3C91-4907-935F-2431B43C4CBB}">
      <dgm:prSet/>
      <dgm:spPr/>
      <dgm:t>
        <a:bodyPr/>
        <a:lstStyle/>
        <a:p>
          <a:endParaRPr lang="en-US"/>
        </a:p>
      </dgm:t>
    </dgm:pt>
    <dgm:pt modelId="{52C1B9DA-ECB3-45B3-9383-4B525D0C0EE1}" type="sibTrans" cxnId="{BEAFDCA0-3C91-4907-935F-2431B43C4CBB}">
      <dgm:prSet phldrT="2" phldr="0"/>
      <dgm:spPr/>
      <dgm:t>
        <a:bodyPr/>
        <a:lstStyle/>
        <a:p>
          <a:r>
            <a:rPr lang="en-US"/>
            <a:t>2</a:t>
          </a:r>
        </a:p>
      </dgm:t>
    </dgm:pt>
    <dgm:pt modelId="{380F1572-80DA-45D6-AB33-F1E2AA3AB5D7}">
      <dgm:prSet/>
      <dgm:spPr/>
      <dgm:t>
        <a:bodyPr/>
        <a:lstStyle/>
        <a:p>
          <a:r>
            <a:rPr lang="en-US" baseline="0"/>
            <a:t>Can you trust your users?</a:t>
          </a:r>
          <a:endParaRPr lang="en-US"/>
        </a:p>
      </dgm:t>
    </dgm:pt>
    <dgm:pt modelId="{42C816BB-FAD1-4F69-8CC0-12896DB8315A}" type="parTrans" cxnId="{8F8CCCB1-893B-4632-8584-861A78EF049A}">
      <dgm:prSet/>
      <dgm:spPr/>
      <dgm:t>
        <a:bodyPr/>
        <a:lstStyle/>
        <a:p>
          <a:endParaRPr lang="en-US"/>
        </a:p>
      </dgm:t>
    </dgm:pt>
    <dgm:pt modelId="{D7AE32FF-D0F0-4BD8-A32F-877B82E30707}" type="sibTrans" cxnId="{8F8CCCB1-893B-4632-8584-861A78EF049A}">
      <dgm:prSet phldrT="3" phldr="0"/>
      <dgm:spPr/>
      <dgm:t>
        <a:bodyPr/>
        <a:lstStyle/>
        <a:p>
          <a:r>
            <a:rPr lang="en-US"/>
            <a:t>3</a:t>
          </a:r>
        </a:p>
      </dgm:t>
    </dgm:pt>
    <dgm:pt modelId="{2A1E5623-0165-4E82-AB69-99E926AE26CC}" type="pres">
      <dgm:prSet presAssocID="{13D797EE-0563-41CF-987D-1959FA5D646D}" presName="Name0" presStyleCnt="0">
        <dgm:presLayoutVars>
          <dgm:animLvl val="lvl"/>
          <dgm:resizeHandles val="exact"/>
        </dgm:presLayoutVars>
      </dgm:prSet>
      <dgm:spPr/>
    </dgm:pt>
    <dgm:pt modelId="{F5C002FE-0060-4489-9EB4-CED16EA19335}" type="pres">
      <dgm:prSet presAssocID="{410B4B0F-3817-431B-A9DB-745ACD83475A}" presName="compositeNode" presStyleCnt="0">
        <dgm:presLayoutVars>
          <dgm:bulletEnabled val="1"/>
        </dgm:presLayoutVars>
      </dgm:prSet>
      <dgm:spPr/>
    </dgm:pt>
    <dgm:pt modelId="{25C0E89E-DD81-453C-9F8E-66BD7FABC4E2}" type="pres">
      <dgm:prSet presAssocID="{410B4B0F-3817-431B-A9DB-745ACD83475A}" presName="bgRect" presStyleLbl="bgAccFollowNode1" presStyleIdx="0" presStyleCnt="3"/>
      <dgm:spPr/>
    </dgm:pt>
    <dgm:pt modelId="{57F5D406-8C4D-4649-B07D-B3EB72B0D961}" type="pres">
      <dgm:prSet presAssocID="{572FD6AC-B32A-436B-8069-6E481A8D81FA}" presName="sibTransNodeCircle" presStyleLbl="alignNode1" presStyleIdx="0" presStyleCnt="6">
        <dgm:presLayoutVars>
          <dgm:chMax val="0"/>
          <dgm:bulletEnabled/>
        </dgm:presLayoutVars>
      </dgm:prSet>
      <dgm:spPr/>
    </dgm:pt>
    <dgm:pt modelId="{CD8FC667-B3CB-4E3C-8A56-522D2E469644}" type="pres">
      <dgm:prSet presAssocID="{410B4B0F-3817-431B-A9DB-745ACD83475A}" presName="bottomLine" presStyleLbl="alignNode1" presStyleIdx="1" presStyleCnt="6">
        <dgm:presLayoutVars/>
      </dgm:prSet>
      <dgm:spPr/>
    </dgm:pt>
    <dgm:pt modelId="{81B311CE-7E59-4891-87A0-318FA0E29F37}" type="pres">
      <dgm:prSet presAssocID="{410B4B0F-3817-431B-A9DB-745ACD83475A}" presName="nodeText" presStyleLbl="bgAccFollowNode1" presStyleIdx="0" presStyleCnt="3">
        <dgm:presLayoutVars>
          <dgm:bulletEnabled val="1"/>
        </dgm:presLayoutVars>
      </dgm:prSet>
      <dgm:spPr/>
    </dgm:pt>
    <dgm:pt modelId="{1E0A54FE-45B9-4FC2-B56C-44FF600347DA}" type="pres">
      <dgm:prSet presAssocID="{572FD6AC-B32A-436B-8069-6E481A8D81FA}" presName="sibTrans" presStyleCnt="0"/>
      <dgm:spPr/>
    </dgm:pt>
    <dgm:pt modelId="{B72F8A58-D35E-48DF-81F8-7DAE28664D9C}" type="pres">
      <dgm:prSet presAssocID="{572FA000-215F-464C-911B-295FD0DC7637}" presName="compositeNode" presStyleCnt="0">
        <dgm:presLayoutVars>
          <dgm:bulletEnabled val="1"/>
        </dgm:presLayoutVars>
      </dgm:prSet>
      <dgm:spPr/>
    </dgm:pt>
    <dgm:pt modelId="{1A15B482-2B27-4146-8853-80DA39689917}" type="pres">
      <dgm:prSet presAssocID="{572FA000-215F-464C-911B-295FD0DC7637}" presName="bgRect" presStyleLbl="bgAccFollowNode1" presStyleIdx="1" presStyleCnt="3"/>
      <dgm:spPr/>
    </dgm:pt>
    <dgm:pt modelId="{38B3C58A-3A3D-4077-965B-5769B9D49337}" type="pres">
      <dgm:prSet presAssocID="{52C1B9DA-ECB3-45B3-9383-4B525D0C0EE1}" presName="sibTransNodeCircle" presStyleLbl="alignNode1" presStyleIdx="2" presStyleCnt="6">
        <dgm:presLayoutVars>
          <dgm:chMax val="0"/>
          <dgm:bulletEnabled/>
        </dgm:presLayoutVars>
      </dgm:prSet>
      <dgm:spPr/>
    </dgm:pt>
    <dgm:pt modelId="{29CCA566-8F2B-40C9-A887-315690692308}" type="pres">
      <dgm:prSet presAssocID="{572FA000-215F-464C-911B-295FD0DC7637}" presName="bottomLine" presStyleLbl="alignNode1" presStyleIdx="3" presStyleCnt="6">
        <dgm:presLayoutVars/>
      </dgm:prSet>
      <dgm:spPr/>
    </dgm:pt>
    <dgm:pt modelId="{F60F9DAD-F36B-47D6-B399-581CFA064C9C}" type="pres">
      <dgm:prSet presAssocID="{572FA000-215F-464C-911B-295FD0DC7637}" presName="nodeText" presStyleLbl="bgAccFollowNode1" presStyleIdx="1" presStyleCnt="3">
        <dgm:presLayoutVars>
          <dgm:bulletEnabled val="1"/>
        </dgm:presLayoutVars>
      </dgm:prSet>
      <dgm:spPr/>
    </dgm:pt>
    <dgm:pt modelId="{339EE6AC-1FE5-4031-84BB-E99CE5526FDD}" type="pres">
      <dgm:prSet presAssocID="{52C1B9DA-ECB3-45B3-9383-4B525D0C0EE1}" presName="sibTrans" presStyleCnt="0"/>
      <dgm:spPr/>
    </dgm:pt>
    <dgm:pt modelId="{8F9BC415-BD41-4D8C-9838-85899A3F7902}" type="pres">
      <dgm:prSet presAssocID="{380F1572-80DA-45D6-AB33-F1E2AA3AB5D7}" presName="compositeNode" presStyleCnt="0">
        <dgm:presLayoutVars>
          <dgm:bulletEnabled val="1"/>
        </dgm:presLayoutVars>
      </dgm:prSet>
      <dgm:spPr/>
    </dgm:pt>
    <dgm:pt modelId="{270AB93A-EB40-4DD6-B4DA-28A98A206FD6}" type="pres">
      <dgm:prSet presAssocID="{380F1572-80DA-45D6-AB33-F1E2AA3AB5D7}" presName="bgRect" presStyleLbl="bgAccFollowNode1" presStyleIdx="2" presStyleCnt="3"/>
      <dgm:spPr/>
    </dgm:pt>
    <dgm:pt modelId="{D8D32ECD-7617-4CCF-A54C-77436E121A74}" type="pres">
      <dgm:prSet presAssocID="{D7AE32FF-D0F0-4BD8-A32F-877B82E30707}" presName="sibTransNodeCircle" presStyleLbl="alignNode1" presStyleIdx="4" presStyleCnt="6">
        <dgm:presLayoutVars>
          <dgm:chMax val="0"/>
          <dgm:bulletEnabled/>
        </dgm:presLayoutVars>
      </dgm:prSet>
      <dgm:spPr/>
    </dgm:pt>
    <dgm:pt modelId="{DD89F450-2CA5-4B9A-8DCD-9766BF22D072}" type="pres">
      <dgm:prSet presAssocID="{380F1572-80DA-45D6-AB33-F1E2AA3AB5D7}" presName="bottomLine" presStyleLbl="alignNode1" presStyleIdx="5" presStyleCnt="6">
        <dgm:presLayoutVars/>
      </dgm:prSet>
      <dgm:spPr/>
    </dgm:pt>
    <dgm:pt modelId="{E1B33C71-CBD6-4B1B-ADF4-AE39539E0DA4}" type="pres">
      <dgm:prSet presAssocID="{380F1572-80DA-45D6-AB33-F1E2AA3AB5D7}" presName="nodeText" presStyleLbl="bgAccFollowNode1" presStyleIdx="2" presStyleCnt="3">
        <dgm:presLayoutVars>
          <dgm:bulletEnabled val="1"/>
        </dgm:presLayoutVars>
      </dgm:prSet>
      <dgm:spPr/>
    </dgm:pt>
  </dgm:ptLst>
  <dgm:cxnLst>
    <dgm:cxn modelId="{BB23BD22-0D99-41A8-9F30-56FA5A920F58}" srcId="{13D797EE-0563-41CF-987D-1959FA5D646D}" destId="{410B4B0F-3817-431B-A9DB-745ACD83475A}" srcOrd="0" destOrd="0" parTransId="{51AC87A6-DD3F-4357-865A-6B0A8D2C9264}" sibTransId="{572FD6AC-B32A-436B-8069-6E481A8D81FA}"/>
    <dgm:cxn modelId="{1D375527-4F63-44CD-908C-E036830F37AA}" type="presOf" srcId="{410B4B0F-3817-431B-A9DB-745ACD83475A}" destId="{25C0E89E-DD81-453C-9F8E-66BD7FABC4E2}" srcOrd="0" destOrd="0" presId="urn:microsoft.com/office/officeart/2016/7/layout/BasicLinearProcessNumbered"/>
    <dgm:cxn modelId="{76EB9D39-8E8B-44EF-98C9-8F3D8A253C65}" type="presOf" srcId="{380F1572-80DA-45D6-AB33-F1E2AA3AB5D7}" destId="{E1B33C71-CBD6-4B1B-ADF4-AE39539E0DA4}" srcOrd="1" destOrd="0" presId="urn:microsoft.com/office/officeart/2016/7/layout/BasicLinearProcessNumbered"/>
    <dgm:cxn modelId="{8FFFD166-BAE1-4093-9C9B-CEC3DC1EE2AE}" type="presOf" srcId="{D7AE32FF-D0F0-4BD8-A32F-877B82E30707}" destId="{D8D32ECD-7617-4CCF-A54C-77436E121A74}" srcOrd="0" destOrd="0" presId="urn:microsoft.com/office/officeart/2016/7/layout/BasicLinearProcessNumbered"/>
    <dgm:cxn modelId="{658A6549-6497-407E-BC4D-0C440226C044}" type="presOf" srcId="{572FD6AC-B32A-436B-8069-6E481A8D81FA}" destId="{57F5D406-8C4D-4649-B07D-B3EB72B0D961}" srcOrd="0" destOrd="0" presId="urn:microsoft.com/office/officeart/2016/7/layout/BasicLinearProcessNumbered"/>
    <dgm:cxn modelId="{290C9F75-14F8-4E24-856D-EC4A71555AF0}" type="presOf" srcId="{380F1572-80DA-45D6-AB33-F1E2AA3AB5D7}" destId="{270AB93A-EB40-4DD6-B4DA-28A98A206FD6}" srcOrd="0" destOrd="0" presId="urn:microsoft.com/office/officeart/2016/7/layout/BasicLinearProcessNumbered"/>
    <dgm:cxn modelId="{FCFD4278-9B36-4970-B3D8-F49E9CAD2100}" type="presOf" srcId="{572FA000-215F-464C-911B-295FD0DC7637}" destId="{1A15B482-2B27-4146-8853-80DA39689917}" srcOrd="0" destOrd="0" presId="urn:microsoft.com/office/officeart/2016/7/layout/BasicLinearProcessNumbered"/>
    <dgm:cxn modelId="{BEAFDCA0-3C91-4907-935F-2431B43C4CBB}" srcId="{13D797EE-0563-41CF-987D-1959FA5D646D}" destId="{572FA000-215F-464C-911B-295FD0DC7637}" srcOrd="1" destOrd="0" parTransId="{AB9743D1-0DF5-44E5-AE6E-76BC5369B6E9}" sibTransId="{52C1B9DA-ECB3-45B3-9383-4B525D0C0EE1}"/>
    <dgm:cxn modelId="{ED24EAA5-DD56-4404-8E98-EE4A31F7D4AA}" type="presOf" srcId="{410B4B0F-3817-431B-A9DB-745ACD83475A}" destId="{81B311CE-7E59-4891-87A0-318FA0E29F37}" srcOrd="1" destOrd="0" presId="urn:microsoft.com/office/officeart/2016/7/layout/BasicLinearProcessNumbered"/>
    <dgm:cxn modelId="{8F8CCCB1-893B-4632-8584-861A78EF049A}" srcId="{13D797EE-0563-41CF-987D-1959FA5D646D}" destId="{380F1572-80DA-45D6-AB33-F1E2AA3AB5D7}" srcOrd="2" destOrd="0" parTransId="{42C816BB-FAD1-4F69-8CC0-12896DB8315A}" sibTransId="{D7AE32FF-D0F0-4BD8-A32F-877B82E30707}"/>
    <dgm:cxn modelId="{315B2FC9-4E68-490B-A235-A2C9FD8524A7}" type="presOf" srcId="{52C1B9DA-ECB3-45B3-9383-4B525D0C0EE1}" destId="{38B3C58A-3A3D-4077-965B-5769B9D49337}" srcOrd="0" destOrd="0" presId="urn:microsoft.com/office/officeart/2016/7/layout/BasicLinearProcessNumbered"/>
    <dgm:cxn modelId="{F910F9E2-F999-4828-89F7-D535FE65585F}" type="presOf" srcId="{13D797EE-0563-41CF-987D-1959FA5D646D}" destId="{2A1E5623-0165-4E82-AB69-99E926AE26CC}" srcOrd="0" destOrd="0" presId="urn:microsoft.com/office/officeart/2016/7/layout/BasicLinearProcessNumbered"/>
    <dgm:cxn modelId="{051E85E7-8BDC-4329-AB9B-0D72BC3BF661}" type="presOf" srcId="{572FA000-215F-464C-911B-295FD0DC7637}" destId="{F60F9DAD-F36B-47D6-B399-581CFA064C9C}" srcOrd="1" destOrd="0" presId="urn:microsoft.com/office/officeart/2016/7/layout/BasicLinearProcessNumbered"/>
    <dgm:cxn modelId="{94EF5269-A656-4E61-9A41-11DA8C24FC03}" type="presParOf" srcId="{2A1E5623-0165-4E82-AB69-99E926AE26CC}" destId="{F5C002FE-0060-4489-9EB4-CED16EA19335}" srcOrd="0" destOrd="0" presId="urn:microsoft.com/office/officeart/2016/7/layout/BasicLinearProcessNumbered"/>
    <dgm:cxn modelId="{057F5FF5-5F4B-42C6-A59C-68DB1360AB9F}" type="presParOf" srcId="{F5C002FE-0060-4489-9EB4-CED16EA19335}" destId="{25C0E89E-DD81-453C-9F8E-66BD7FABC4E2}" srcOrd="0" destOrd="0" presId="urn:microsoft.com/office/officeart/2016/7/layout/BasicLinearProcessNumbered"/>
    <dgm:cxn modelId="{F3E31C91-0E5D-470E-94A5-1DEFCC452C11}" type="presParOf" srcId="{F5C002FE-0060-4489-9EB4-CED16EA19335}" destId="{57F5D406-8C4D-4649-B07D-B3EB72B0D961}" srcOrd="1" destOrd="0" presId="urn:microsoft.com/office/officeart/2016/7/layout/BasicLinearProcessNumbered"/>
    <dgm:cxn modelId="{54385941-B543-421E-8C77-D8B914A5FCCD}" type="presParOf" srcId="{F5C002FE-0060-4489-9EB4-CED16EA19335}" destId="{CD8FC667-B3CB-4E3C-8A56-522D2E469644}" srcOrd="2" destOrd="0" presId="urn:microsoft.com/office/officeart/2016/7/layout/BasicLinearProcessNumbered"/>
    <dgm:cxn modelId="{6452B047-DBBB-4634-A200-EFAF2AB60FB8}" type="presParOf" srcId="{F5C002FE-0060-4489-9EB4-CED16EA19335}" destId="{81B311CE-7E59-4891-87A0-318FA0E29F37}" srcOrd="3" destOrd="0" presId="urn:microsoft.com/office/officeart/2016/7/layout/BasicLinearProcessNumbered"/>
    <dgm:cxn modelId="{9C68DC6C-5E54-4BCF-92A7-A7A64BF06694}" type="presParOf" srcId="{2A1E5623-0165-4E82-AB69-99E926AE26CC}" destId="{1E0A54FE-45B9-4FC2-B56C-44FF600347DA}" srcOrd="1" destOrd="0" presId="urn:microsoft.com/office/officeart/2016/7/layout/BasicLinearProcessNumbered"/>
    <dgm:cxn modelId="{BF1D0499-AE0F-4B02-9879-AA54DFFBFB27}" type="presParOf" srcId="{2A1E5623-0165-4E82-AB69-99E926AE26CC}" destId="{B72F8A58-D35E-48DF-81F8-7DAE28664D9C}" srcOrd="2" destOrd="0" presId="urn:microsoft.com/office/officeart/2016/7/layout/BasicLinearProcessNumbered"/>
    <dgm:cxn modelId="{9BD93B48-B947-4078-BC3A-9595B1C03386}" type="presParOf" srcId="{B72F8A58-D35E-48DF-81F8-7DAE28664D9C}" destId="{1A15B482-2B27-4146-8853-80DA39689917}" srcOrd="0" destOrd="0" presId="urn:microsoft.com/office/officeart/2016/7/layout/BasicLinearProcessNumbered"/>
    <dgm:cxn modelId="{DF1A77FC-F6DE-4CF6-B90A-A0D330A24737}" type="presParOf" srcId="{B72F8A58-D35E-48DF-81F8-7DAE28664D9C}" destId="{38B3C58A-3A3D-4077-965B-5769B9D49337}" srcOrd="1" destOrd="0" presId="urn:microsoft.com/office/officeart/2016/7/layout/BasicLinearProcessNumbered"/>
    <dgm:cxn modelId="{F9700A1B-518E-48B6-8717-6BBF04077308}" type="presParOf" srcId="{B72F8A58-D35E-48DF-81F8-7DAE28664D9C}" destId="{29CCA566-8F2B-40C9-A887-315690692308}" srcOrd="2" destOrd="0" presId="urn:microsoft.com/office/officeart/2016/7/layout/BasicLinearProcessNumbered"/>
    <dgm:cxn modelId="{CE757A8D-E085-4E55-A4CA-D407510FAA19}" type="presParOf" srcId="{B72F8A58-D35E-48DF-81F8-7DAE28664D9C}" destId="{F60F9DAD-F36B-47D6-B399-581CFA064C9C}" srcOrd="3" destOrd="0" presId="urn:microsoft.com/office/officeart/2016/7/layout/BasicLinearProcessNumbered"/>
    <dgm:cxn modelId="{B9D25BAC-5473-4AB8-92D9-2F6353A07C3C}" type="presParOf" srcId="{2A1E5623-0165-4E82-AB69-99E926AE26CC}" destId="{339EE6AC-1FE5-4031-84BB-E99CE5526FDD}" srcOrd="3" destOrd="0" presId="urn:microsoft.com/office/officeart/2016/7/layout/BasicLinearProcessNumbered"/>
    <dgm:cxn modelId="{8B04F1CA-F85A-4725-90A4-C38D0B438629}" type="presParOf" srcId="{2A1E5623-0165-4E82-AB69-99E926AE26CC}" destId="{8F9BC415-BD41-4D8C-9838-85899A3F7902}" srcOrd="4" destOrd="0" presId="urn:microsoft.com/office/officeart/2016/7/layout/BasicLinearProcessNumbered"/>
    <dgm:cxn modelId="{0D5551DC-B553-4A83-A1C0-CB027F71C79E}" type="presParOf" srcId="{8F9BC415-BD41-4D8C-9838-85899A3F7902}" destId="{270AB93A-EB40-4DD6-B4DA-28A98A206FD6}" srcOrd="0" destOrd="0" presId="urn:microsoft.com/office/officeart/2016/7/layout/BasicLinearProcessNumbered"/>
    <dgm:cxn modelId="{AA500762-4281-40C0-90F0-2BFC66B117B9}" type="presParOf" srcId="{8F9BC415-BD41-4D8C-9838-85899A3F7902}" destId="{D8D32ECD-7617-4CCF-A54C-77436E121A74}" srcOrd="1" destOrd="0" presId="urn:microsoft.com/office/officeart/2016/7/layout/BasicLinearProcessNumbered"/>
    <dgm:cxn modelId="{18E8E828-DCF2-4E51-9794-4883C9EB7F4B}" type="presParOf" srcId="{8F9BC415-BD41-4D8C-9838-85899A3F7902}" destId="{DD89F450-2CA5-4B9A-8DCD-9766BF22D072}" srcOrd="2" destOrd="0" presId="urn:microsoft.com/office/officeart/2016/7/layout/BasicLinearProcessNumbered"/>
    <dgm:cxn modelId="{B6A87F90-CBDD-4490-A5DC-61ADB1049AEA}" type="presParOf" srcId="{8F9BC415-BD41-4D8C-9838-85899A3F7902}" destId="{E1B33C71-CBD6-4B1B-ADF4-AE39539E0DA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47D9A-8800-412E-849A-1392D466C5B2}" type="doc">
      <dgm:prSet loTypeId="urn:microsoft.com/office/officeart/2005/8/layout/hList1" loCatId="list" qsTypeId="urn:microsoft.com/office/officeart/2005/8/quickstyle/simple1" qsCatId="simple" csTypeId="urn:microsoft.com/office/officeart/2005/8/colors/colorful3" csCatId="colorful" phldr="1"/>
      <dgm:spPr/>
    </dgm:pt>
    <dgm:pt modelId="{E48ED499-CF97-4842-8E73-23A5148249CB}">
      <dgm:prSet phldrT="[Text]"/>
      <dgm:spPr>
        <a:solidFill>
          <a:schemeClr val="bg1">
            <a:lumMod val="50000"/>
          </a:schemeClr>
        </a:solidFill>
        <a:ln>
          <a:solidFill>
            <a:schemeClr val="bg1">
              <a:lumMod val="50000"/>
            </a:schemeClr>
          </a:solidFill>
        </a:ln>
      </dgm:spPr>
      <dgm:t>
        <a:bodyPr/>
        <a:lstStyle/>
        <a:p>
          <a:r>
            <a:rPr lang="en-US"/>
            <a:t>Enhanced </a:t>
          </a:r>
          <a:r>
            <a:rPr lang="en-US" dirty="0"/>
            <a:t>Security Workstation</a:t>
          </a:r>
        </a:p>
      </dgm:t>
    </dgm:pt>
    <dgm:pt modelId="{08D049A1-502D-45AD-9680-1F5814B1B0F5}" type="parTrans" cxnId="{3E9C980E-F3DB-419C-B502-0F6F897AD723}">
      <dgm:prSet/>
      <dgm:spPr/>
      <dgm:t>
        <a:bodyPr/>
        <a:lstStyle/>
        <a:p>
          <a:endParaRPr lang="en-US"/>
        </a:p>
      </dgm:t>
    </dgm:pt>
    <dgm:pt modelId="{BFD1134B-3B19-4294-B3B2-58C87E794ADE}" type="sibTrans" cxnId="{3E9C980E-F3DB-419C-B502-0F6F897AD723}">
      <dgm:prSet/>
      <dgm:spPr/>
      <dgm:t>
        <a:bodyPr/>
        <a:lstStyle/>
        <a:p>
          <a:endParaRPr lang="en-US"/>
        </a:p>
      </dgm:t>
    </dgm:pt>
    <dgm:pt modelId="{C2C2910D-72C5-4617-B4BF-5DD42F1F080A}">
      <dgm:prSet phldrT="[Text]"/>
      <dgm:spPr/>
      <dgm:t>
        <a:bodyPr/>
        <a:lstStyle/>
        <a:p>
          <a:r>
            <a:rPr lang="en-US" dirty="0"/>
            <a:t>Would not have been prevent</a:t>
          </a:r>
        </a:p>
      </dgm:t>
    </dgm:pt>
    <dgm:pt modelId="{ACA52563-7FD4-4B32-AC88-7C1203863F2F}" type="parTrans" cxnId="{FE3F1D92-9F82-4AAE-862B-12EC1B4F3DEF}">
      <dgm:prSet/>
      <dgm:spPr/>
      <dgm:t>
        <a:bodyPr/>
        <a:lstStyle/>
        <a:p>
          <a:endParaRPr lang="en-US"/>
        </a:p>
      </dgm:t>
    </dgm:pt>
    <dgm:pt modelId="{C50022F5-243A-41C5-8ACD-05D5D1FF3D92}" type="sibTrans" cxnId="{FE3F1D92-9F82-4AAE-862B-12EC1B4F3DEF}">
      <dgm:prSet/>
      <dgm:spPr/>
      <dgm:t>
        <a:bodyPr/>
        <a:lstStyle/>
        <a:p>
          <a:endParaRPr lang="en-US"/>
        </a:p>
      </dgm:t>
    </dgm:pt>
    <dgm:pt modelId="{8936400C-78D1-45D5-9959-2FAF8922A4F2}">
      <dgm:prSet phldrT="[Text]"/>
      <dgm:spPr>
        <a:solidFill>
          <a:srgbClr val="E61404"/>
        </a:solidFill>
      </dgm:spPr>
      <dgm:t>
        <a:bodyPr/>
        <a:lstStyle/>
        <a:p>
          <a:r>
            <a:rPr lang="en-US" dirty="0"/>
            <a:t>Secured Workstation –aka PAW</a:t>
          </a:r>
        </a:p>
      </dgm:t>
    </dgm:pt>
    <dgm:pt modelId="{8E931BE2-866C-4FF0-B25B-D2B85CAEC1B0}" type="parTrans" cxnId="{D7DF3BCA-872F-4DF7-8F79-3559AB7CCC50}">
      <dgm:prSet/>
      <dgm:spPr/>
      <dgm:t>
        <a:bodyPr/>
        <a:lstStyle/>
        <a:p>
          <a:endParaRPr lang="en-US"/>
        </a:p>
      </dgm:t>
    </dgm:pt>
    <dgm:pt modelId="{23F7FED6-7427-4E4D-B644-54CFA773802A}" type="sibTrans" cxnId="{D7DF3BCA-872F-4DF7-8F79-3559AB7CCC50}">
      <dgm:prSet/>
      <dgm:spPr/>
      <dgm:t>
        <a:bodyPr/>
        <a:lstStyle/>
        <a:p>
          <a:endParaRPr lang="en-US"/>
        </a:p>
      </dgm:t>
    </dgm:pt>
    <dgm:pt modelId="{4137BA31-86A6-488F-AF36-96F9F30C225D}">
      <dgm:prSet phldrT="[Text]"/>
      <dgm:spPr/>
      <dgm:t>
        <a:bodyPr/>
        <a:lstStyle/>
        <a:p>
          <a:r>
            <a:rPr lang="en-US" b="0" i="1" dirty="0">
              <a:gradFill>
                <a:gsLst>
                  <a:gs pos="0">
                    <a:schemeClr val="tx1"/>
                  </a:gs>
                  <a:gs pos="100000">
                    <a:schemeClr val="tx1"/>
                  </a:gs>
                </a:gsLst>
                <a:lin ang="5400000" scaled="1"/>
              </a:gradFill>
              <a:latin typeface="+mn-lt"/>
              <a:ea typeface="+mn-ea"/>
              <a:cs typeface="+mn-cs"/>
            </a:rPr>
            <a:t>JIT access require second factor auth activity blocked</a:t>
          </a:r>
          <a:endParaRPr lang="en-US" dirty="0"/>
        </a:p>
      </dgm:t>
    </dgm:pt>
    <dgm:pt modelId="{B321ED6A-08B5-4E52-9EEA-992B3282E2CC}" type="parTrans" cxnId="{8432B031-D0A3-4755-BD08-7096E349CA41}">
      <dgm:prSet/>
      <dgm:spPr/>
      <dgm:t>
        <a:bodyPr/>
        <a:lstStyle/>
        <a:p>
          <a:endParaRPr lang="en-US"/>
        </a:p>
      </dgm:t>
    </dgm:pt>
    <dgm:pt modelId="{4EDBA243-A31E-4CD2-A044-CA170AADAD91}" type="sibTrans" cxnId="{8432B031-D0A3-4755-BD08-7096E349CA41}">
      <dgm:prSet/>
      <dgm:spPr/>
      <dgm:t>
        <a:bodyPr/>
        <a:lstStyle/>
        <a:p>
          <a:endParaRPr lang="en-US"/>
        </a:p>
      </dgm:t>
    </dgm:pt>
    <dgm:pt modelId="{500D5B6A-B25B-48D2-BABB-AC8546D4189F}">
      <dgm:prSet phldrT="[Text]"/>
      <dgm:spPr/>
      <dgm:t>
        <a:bodyPr/>
        <a:lstStyle/>
        <a:p>
          <a:r>
            <a:rPr lang="en-US" dirty="0"/>
            <a:t>Specialized Workstation</a:t>
          </a:r>
        </a:p>
      </dgm:t>
    </dgm:pt>
    <dgm:pt modelId="{8236120D-5956-41DD-B350-A204FF472DAC}" type="parTrans" cxnId="{25AEFADA-2848-4714-ABB3-F824413649EC}">
      <dgm:prSet/>
      <dgm:spPr/>
      <dgm:t>
        <a:bodyPr/>
        <a:lstStyle/>
        <a:p>
          <a:endParaRPr lang="en-US"/>
        </a:p>
      </dgm:t>
    </dgm:pt>
    <dgm:pt modelId="{00932AC4-B4F5-4194-886A-B374E24A4448}" type="sibTrans" cxnId="{25AEFADA-2848-4714-ABB3-F824413649EC}">
      <dgm:prSet/>
      <dgm:spPr/>
      <dgm:t>
        <a:bodyPr/>
        <a:lstStyle/>
        <a:p>
          <a:endParaRPr lang="en-US"/>
        </a:p>
      </dgm:t>
    </dgm:pt>
    <dgm:pt modelId="{55F91F42-38FA-4229-AFAE-8E6E822B1819}">
      <dgm:prSet phldrT="[Text]"/>
      <dgm:spPr/>
      <dgm:t>
        <a:bodyPr/>
        <a:lstStyle/>
        <a:p>
          <a:r>
            <a:rPr lang="en-US" b="0" i="1" dirty="0">
              <a:gradFill>
                <a:gsLst>
                  <a:gs pos="0">
                    <a:schemeClr val="tx1"/>
                  </a:gs>
                  <a:gs pos="100000">
                    <a:schemeClr val="tx1"/>
                  </a:gs>
                </a:gsLst>
                <a:lin ang="5400000" scaled="1"/>
              </a:gradFill>
              <a:latin typeface="+mn-lt"/>
              <a:ea typeface="+mn-ea"/>
              <a:cs typeface="+mn-cs"/>
            </a:rPr>
            <a:t>Application access review – activity detected</a:t>
          </a:r>
          <a:endParaRPr lang="en-US" dirty="0"/>
        </a:p>
      </dgm:t>
    </dgm:pt>
    <dgm:pt modelId="{EF42E7A0-F0AF-4B43-B095-9BFDC34A6DCF}" type="parTrans" cxnId="{329B6C7F-B74F-4465-AACB-62C2A0696CD7}">
      <dgm:prSet/>
      <dgm:spPr/>
      <dgm:t>
        <a:bodyPr/>
        <a:lstStyle/>
        <a:p>
          <a:endParaRPr lang="en-US"/>
        </a:p>
      </dgm:t>
    </dgm:pt>
    <dgm:pt modelId="{D0DAB77F-0546-49B3-80E0-36708942C1FB}" type="sibTrans" cxnId="{329B6C7F-B74F-4465-AACB-62C2A0696CD7}">
      <dgm:prSet/>
      <dgm:spPr/>
      <dgm:t>
        <a:bodyPr/>
        <a:lstStyle/>
        <a:p>
          <a:endParaRPr lang="en-US"/>
        </a:p>
      </dgm:t>
    </dgm:pt>
    <dgm:pt modelId="{053D2623-120B-474A-8BB9-ECE1C743E68F}">
      <dgm:prSet phldrT="[Text]"/>
      <dgm:spPr>
        <a:solidFill>
          <a:srgbClr val="EE9900"/>
        </a:solidFill>
      </dgm:spPr>
      <dgm:t>
        <a:bodyPr/>
        <a:lstStyle/>
        <a:p>
          <a:r>
            <a:rPr lang="en-US" dirty="0"/>
            <a:t>High Security Workstation</a:t>
          </a:r>
        </a:p>
      </dgm:t>
    </dgm:pt>
    <dgm:pt modelId="{45C3F9A7-AF6A-40D0-8479-B103E02C1AD6}" type="parTrans" cxnId="{E098F65C-7372-454A-80FD-DDF16BCC4D50}">
      <dgm:prSet/>
      <dgm:spPr/>
      <dgm:t>
        <a:bodyPr/>
        <a:lstStyle/>
        <a:p>
          <a:endParaRPr lang="en-US"/>
        </a:p>
      </dgm:t>
    </dgm:pt>
    <dgm:pt modelId="{7845A48C-65BE-4BE3-9BF8-269D907A7E4C}" type="sibTrans" cxnId="{E098F65C-7372-454A-80FD-DDF16BCC4D50}">
      <dgm:prSet/>
      <dgm:spPr/>
      <dgm:t>
        <a:bodyPr/>
        <a:lstStyle/>
        <a:p>
          <a:endParaRPr lang="en-US"/>
        </a:p>
      </dgm:t>
    </dgm:pt>
    <dgm:pt modelId="{51910981-B27F-43A0-BDDA-D2C273205D16}">
      <dgm:prSet phldrT="[Text]"/>
      <dgm:spPr/>
      <dgm:t>
        <a:bodyPr/>
        <a:lstStyle/>
        <a:p>
          <a:r>
            <a:rPr lang="en-US" dirty="0"/>
            <a:t>Would not have been prevent</a:t>
          </a:r>
        </a:p>
      </dgm:t>
    </dgm:pt>
    <dgm:pt modelId="{7D7917E6-A12A-460A-9A89-79FA87491F62}" type="parTrans" cxnId="{D73DC981-9FD6-41A5-97FF-FEB2DE16B6FD}">
      <dgm:prSet/>
      <dgm:spPr/>
      <dgm:t>
        <a:bodyPr/>
        <a:lstStyle/>
        <a:p>
          <a:endParaRPr lang="en-US"/>
        </a:p>
      </dgm:t>
    </dgm:pt>
    <dgm:pt modelId="{F7B758B2-BB30-4B26-A42E-F02976C47912}" type="sibTrans" cxnId="{D73DC981-9FD6-41A5-97FF-FEB2DE16B6FD}">
      <dgm:prSet/>
      <dgm:spPr/>
      <dgm:t>
        <a:bodyPr/>
        <a:lstStyle/>
        <a:p>
          <a:endParaRPr lang="en-US"/>
        </a:p>
      </dgm:t>
    </dgm:pt>
    <dgm:pt modelId="{07C2C255-E00C-46FC-BCD5-29B7438C00F8}">
      <dgm:prSet phldrT="[Text]"/>
      <dgm:spPr/>
      <dgm:t>
        <a:bodyPr/>
        <a:lstStyle/>
        <a:p>
          <a:r>
            <a:rPr lang="en-US" dirty="0"/>
            <a:t>Would not have been prevent</a:t>
          </a:r>
        </a:p>
      </dgm:t>
    </dgm:pt>
    <dgm:pt modelId="{447A1A17-E6B7-4B09-93F6-5DB459086648}" type="parTrans" cxnId="{B31FF06D-AC82-402E-8855-28EBBA21C04D}">
      <dgm:prSet/>
      <dgm:spPr/>
      <dgm:t>
        <a:bodyPr/>
        <a:lstStyle/>
        <a:p>
          <a:endParaRPr lang="en-US"/>
        </a:p>
      </dgm:t>
    </dgm:pt>
    <dgm:pt modelId="{F3470C51-2B42-4209-944C-0C698C15C492}" type="sibTrans" cxnId="{B31FF06D-AC82-402E-8855-28EBBA21C04D}">
      <dgm:prSet/>
      <dgm:spPr/>
      <dgm:t>
        <a:bodyPr/>
        <a:lstStyle/>
        <a:p>
          <a:endParaRPr lang="en-US"/>
        </a:p>
      </dgm:t>
    </dgm:pt>
    <dgm:pt modelId="{328C489D-68CA-4BAB-9840-A5E045D0177A}">
      <dgm:prSet phldrT="[Text]"/>
      <dgm:spPr>
        <a:solidFill>
          <a:srgbClr val="A80000"/>
        </a:solidFill>
      </dgm:spPr>
      <dgm:t>
        <a:bodyPr/>
        <a:lstStyle/>
        <a:p>
          <a:r>
            <a:rPr lang="en-US" dirty="0"/>
            <a:t>Isolated Workstation</a:t>
          </a:r>
        </a:p>
      </dgm:t>
    </dgm:pt>
    <dgm:pt modelId="{C60A423A-21B9-4E4B-8729-9194D33ECEA4}" type="parTrans" cxnId="{243E4373-1B68-4EAE-AD6F-36C26B22CF7F}">
      <dgm:prSet/>
      <dgm:spPr/>
      <dgm:t>
        <a:bodyPr/>
        <a:lstStyle/>
        <a:p>
          <a:endParaRPr lang="en-US"/>
        </a:p>
      </dgm:t>
    </dgm:pt>
    <dgm:pt modelId="{8203B9FB-C997-4278-A13F-CEDE99CA77F2}" type="sibTrans" cxnId="{243E4373-1B68-4EAE-AD6F-36C26B22CF7F}">
      <dgm:prSet/>
      <dgm:spPr/>
      <dgm:t>
        <a:bodyPr/>
        <a:lstStyle/>
        <a:p>
          <a:endParaRPr lang="en-US"/>
        </a:p>
      </dgm:t>
    </dgm:pt>
    <dgm:pt modelId="{2991DE98-B2D2-46F2-BF2B-E6A67B8EAAED}">
      <dgm:prSet phldrT="[Text]"/>
      <dgm:spPr/>
      <dgm:t>
        <a:bodyPr/>
        <a:lstStyle/>
        <a:p>
          <a:pPr>
            <a:buClrTx/>
            <a:buSzTx/>
            <a:buFont typeface="Arial" panose="020B0604020202020204" pitchFamily="34" charset="0"/>
            <a:buChar char="•"/>
          </a:pPr>
          <a:r>
            <a:rPr lang="en-US" b="0" i="1" dirty="0">
              <a:gradFill>
                <a:gsLst>
                  <a:gs pos="0">
                    <a:schemeClr val="tx1"/>
                  </a:gs>
                  <a:gs pos="100000">
                    <a:schemeClr val="tx1"/>
                  </a:gs>
                </a:gsLst>
                <a:lin ang="5400000" scaled="1"/>
              </a:gradFill>
              <a:latin typeface="+mn-lt"/>
              <a:ea typeface="+mn-ea"/>
              <a:cs typeface="+mn-cs"/>
            </a:rPr>
            <a:t>Not connected</a:t>
          </a:r>
          <a:endParaRPr lang="en-US" dirty="0"/>
        </a:p>
      </dgm:t>
    </dgm:pt>
    <dgm:pt modelId="{50BAD63C-C351-4B64-B1CF-67D0AB3B1BEA}" type="parTrans" cxnId="{C0BD0468-7A31-4E8C-A3D9-BDC7CF587305}">
      <dgm:prSet/>
      <dgm:spPr/>
      <dgm:t>
        <a:bodyPr/>
        <a:lstStyle/>
        <a:p>
          <a:endParaRPr lang="en-US"/>
        </a:p>
      </dgm:t>
    </dgm:pt>
    <dgm:pt modelId="{933BD36A-D7D7-4E2E-A0FB-A593C67172D3}" type="sibTrans" cxnId="{C0BD0468-7A31-4E8C-A3D9-BDC7CF587305}">
      <dgm:prSet/>
      <dgm:spPr/>
      <dgm:t>
        <a:bodyPr/>
        <a:lstStyle/>
        <a:p>
          <a:endParaRPr lang="en-US"/>
        </a:p>
      </dgm:t>
    </dgm:pt>
    <dgm:pt modelId="{960EDFB4-E5D9-4AC1-87E1-819F9F9270E3}">
      <dgm:prSet phldrT="[Text]"/>
      <dgm:spPr/>
      <dgm:t>
        <a:bodyPr/>
        <a:lstStyle/>
        <a:p>
          <a:r>
            <a:rPr lang="en-US" dirty="0"/>
            <a:t>Low Security Workstation</a:t>
          </a:r>
        </a:p>
      </dgm:t>
    </dgm:pt>
    <dgm:pt modelId="{BBF273B0-44B7-4E61-B142-06E602314E1E}" type="sibTrans" cxnId="{DC27D0A7-A9A7-43DA-A63F-0A6D19E9D7DF}">
      <dgm:prSet/>
      <dgm:spPr/>
      <dgm:t>
        <a:bodyPr/>
        <a:lstStyle/>
        <a:p>
          <a:endParaRPr lang="en-US"/>
        </a:p>
      </dgm:t>
    </dgm:pt>
    <dgm:pt modelId="{60C108AB-6128-46E8-B9AA-55780393E79B}" type="parTrans" cxnId="{DC27D0A7-A9A7-43DA-A63F-0A6D19E9D7DF}">
      <dgm:prSet/>
      <dgm:spPr/>
      <dgm:t>
        <a:bodyPr/>
        <a:lstStyle/>
        <a:p>
          <a:endParaRPr lang="en-US"/>
        </a:p>
      </dgm:t>
    </dgm:pt>
    <dgm:pt modelId="{B092CD53-0D5A-4275-9245-25CAF29C00D1}" type="pres">
      <dgm:prSet presAssocID="{83047D9A-8800-412E-849A-1392D466C5B2}" presName="Name0" presStyleCnt="0">
        <dgm:presLayoutVars>
          <dgm:dir/>
          <dgm:animLvl val="lvl"/>
          <dgm:resizeHandles val="exact"/>
        </dgm:presLayoutVars>
      </dgm:prSet>
      <dgm:spPr/>
    </dgm:pt>
    <dgm:pt modelId="{39B4C970-86B2-412F-9226-52659BDD819E}" type="pres">
      <dgm:prSet presAssocID="{960EDFB4-E5D9-4AC1-87E1-819F9F9270E3}" presName="composite" presStyleCnt="0"/>
      <dgm:spPr/>
    </dgm:pt>
    <dgm:pt modelId="{85963850-BB8D-4069-8E7B-9FFACA3FC656}" type="pres">
      <dgm:prSet presAssocID="{960EDFB4-E5D9-4AC1-87E1-819F9F9270E3}" presName="parTx" presStyleLbl="alignNode1" presStyleIdx="0" presStyleCnt="6">
        <dgm:presLayoutVars>
          <dgm:chMax val="0"/>
          <dgm:chPref val="0"/>
          <dgm:bulletEnabled val="1"/>
        </dgm:presLayoutVars>
      </dgm:prSet>
      <dgm:spPr/>
    </dgm:pt>
    <dgm:pt modelId="{07BA70DF-E658-4B3F-B223-3DAB4C34C38D}" type="pres">
      <dgm:prSet presAssocID="{960EDFB4-E5D9-4AC1-87E1-819F9F9270E3}" presName="desTx" presStyleLbl="alignAccFollowNode1" presStyleIdx="0" presStyleCnt="6" custLinFactNeighborY="0">
        <dgm:presLayoutVars>
          <dgm:bulletEnabled val="1"/>
        </dgm:presLayoutVars>
      </dgm:prSet>
      <dgm:spPr/>
    </dgm:pt>
    <dgm:pt modelId="{0882CF87-0069-4260-9756-1EA478E25FF3}" type="pres">
      <dgm:prSet presAssocID="{BBF273B0-44B7-4E61-B142-06E602314E1E}" presName="space" presStyleCnt="0"/>
      <dgm:spPr/>
    </dgm:pt>
    <dgm:pt modelId="{8EDE62B4-31E6-4738-85BA-AE8F8BEA9A1E}" type="pres">
      <dgm:prSet presAssocID="{E48ED499-CF97-4842-8E73-23A5148249CB}" presName="composite" presStyleCnt="0"/>
      <dgm:spPr/>
    </dgm:pt>
    <dgm:pt modelId="{A8514E44-431A-4559-BE1A-70350570F4D0}" type="pres">
      <dgm:prSet presAssocID="{E48ED499-CF97-4842-8E73-23A5148249CB}" presName="parTx" presStyleLbl="alignNode1" presStyleIdx="1" presStyleCnt="6">
        <dgm:presLayoutVars>
          <dgm:chMax val="0"/>
          <dgm:chPref val="0"/>
          <dgm:bulletEnabled val="1"/>
        </dgm:presLayoutVars>
      </dgm:prSet>
      <dgm:spPr/>
    </dgm:pt>
    <dgm:pt modelId="{EC8C6FB4-68EA-4FE7-BA87-038DC99ADFA6}" type="pres">
      <dgm:prSet presAssocID="{E48ED499-CF97-4842-8E73-23A5148249CB}" presName="desTx" presStyleLbl="alignAccFollowNode1" presStyleIdx="1" presStyleCnt="6">
        <dgm:presLayoutVars>
          <dgm:bulletEnabled val="1"/>
        </dgm:presLayoutVars>
      </dgm:prSet>
      <dgm:spPr/>
    </dgm:pt>
    <dgm:pt modelId="{2CF1A7D9-8C12-4CB2-B01A-03930DD88FEB}" type="pres">
      <dgm:prSet presAssocID="{BFD1134B-3B19-4294-B3B2-58C87E794ADE}" presName="space" presStyleCnt="0"/>
      <dgm:spPr/>
    </dgm:pt>
    <dgm:pt modelId="{74855464-DAC4-4FC5-AA13-C2CC6DFF909A}" type="pres">
      <dgm:prSet presAssocID="{053D2623-120B-474A-8BB9-ECE1C743E68F}" presName="composite" presStyleCnt="0"/>
      <dgm:spPr/>
    </dgm:pt>
    <dgm:pt modelId="{8D18E6E9-FCB2-40D0-99EA-BBC70E2C36BD}" type="pres">
      <dgm:prSet presAssocID="{053D2623-120B-474A-8BB9-ECE1C743E68F}" presName="parTx" presStyleLbl="alignNode1" presStyleIdx="2" presStyleCnt="6">
        <dgm:presLayoutVars>
          <dgm:chMax val="0"/>
          <dgm:chPref val="0"/>
          <dgm:bulletEnabled val="1"/>
        </dgm:presLayoutVars>
      </dgm:prSet>
      <dgm:spPr/>
    </dgm:pt>
    <dgm:pt modelId="{9B443EE3-6463-488A-83BF-8A0A4920C091}" type="pres">
      <dgm:prSet presAssocID="{053D2623-120B-474A-8BB9-ECE1C743E68F}" presName="desTx" presStyleLbl="alignAccFollowNode1" presStyleIdx="2" presStyleCnt="6">
        <dgm:presLayoutVars>
          <dgm:bulletEnabled val="1"/>
        </dgm:presLayoutVars>
      </dgm:prSet>
      <dgm:spPr/>
    </dgm:pt>
    <dgm:pt modelId="{BDF4CB3F-913D-487D-95BB-6A1464FCD953}" type="pres">
      <dgm:prSet presAssocID="{7845A48C-65BE-4BE3-9BF8-269D907A7E4C}" presName="space" presStyleCnt="0"/>
      <dgm:spPr/>
    </dgm:pt>
    <dgm:pt modelId="{228A3AEE-2BFB-4681-86DA-178FDF75A8A0}" type="pres">
      <dgm:prSet presAssocID="{500D5B6A-B25B-48D2-BABB-AC8546D4189F}" presName="composite" presStyleCnt="0"/>
      <dgm:spPr/>
    </dgm:pt>
    <dgm:pt modelId="{EA4B6D95-959A-496C-AFFF-9A82C4E62991}" type="pres">
      <dgm:prSet presAssocID="{500D5B6A-B25B-48D2-BABB-AC8546D4189F}" presName="parTx" presStyleLbl="alignNode1" presStyleIdx="3" presStyleCnt="6">
        <dgm:presLayoutVars>
          <dgm:chMax val="0"/>
          <dgm:chPref val="0"/>
          <dgm:bulletEnabled val="1"/>
        </dgm:presLayoutVars>
      </dgm:prSet>
      <dgm:spPr/>
    </dgm:pt>
    <dgm:pt modelId="{396FB722-C03E-4C1A-84B2-A2BC2E42FD5A}" type="pres">
      <dgm:prSet presAssocID="{500D5B6A-B25B-48D2-BABB-AC8546D4189F}" presName="desTx" presStyleLbl="alignAccFollowNode1" presStyleIdx="3" presStyleCnt="6">
        <dgm:presLayoutVars>
          <dgm:bulletEnabled val="1"/>
        </dgm:presLayoutVars>
      </dgm:prSet>
      <dgm:spPr/>
    </dgm:pt>
    <dgm:pt modelId="{50CFA268-229D-46AD-80F6-459F7F8F92C9}" type="pres">
      <dgm:prSet presAssocID="{00932AC4-B4F5-4194-886A-B374E24A4448}" presName="space" presStyleCnt="0"/>
      <dgm:spPr/>
    </dgm:pt>
    <dgm:pt modelId="{C6E68700-7020-4530-B0C8-617BA18D4663}" type="pres">
      <dgm:prSet presAssocID="{8936400C-78D1-45D5-9959-2FAF8922A4F2}" presName="composite" presStyleCnt="0"/>
      <dgm:spPr/>
    </dgm:pt>
    <dgm:pt modelId="{198A29AF-8EAE-4EC1-8785-582FE236487F}" type="pres">
      <dgm:prSet presAssocID="{8936400C-78D1-45D5-9959-2FAF8922A4F2}" presName="parTx" presStyleLbl="alignNode1" presStyleIdx="4" presStyleCnt="6">
        <dgm:presLayoutVars>
          <dgm:chMax val="0"/>
          <dgm:chPref val="0"/>
          <dgm:bulletEnabled val="1"/>
        </dgm:presLayoutVars>
      </dgm:prSet>
      <dgm:spPr/>
    </dgm:pt>
    <dgm:pt modelId="{0FAF9578-A95B-49D7-94FA-76E015BF619C}" type="pres">
      <dgm:prSet presAssocID="{8936400C-78D1-45D5-9959-2FAF8922A4F2}" presName="desTx" presStyleLbl="alignAccFollowNode1" presStyleIdx="4" presStyleCnt="6">
        <dgm:presLayoutVars>
          <dgm:bulletEnabled val="1"/>
        </dgm:presLayoutVars>
      </dgm:prSet>
      <dgm:spPr/>
    </dgm:pt>
    <dgm:pt modelId="{E5030213-568A-4A2C-B06C-2A488B71FA2D}" type="pres">
      <dgm:prSet presAssocID="{23F7FED6-7427-4E4D-B644-54CFA773802A}" presName="space" presStyleCnt="0"/>
      <dgm:spPr/>
    </dgm:pt>
    <dgm:pt modelId="{2AE2A0BB-35AF-48B2-A65B-40E382B825C1}" type="pres">
      <dgm:prSet presAssocID="{328C489D-68CA-4BAB-9840-A5E045D0177A}" presName="composite" presStyleCnt="0"/>
      <dgm:spPr/>
    </dgm:pt>
    <dgm:pt modelId="{0C7361B7-1A96-419C-BE70-DDDA08BAB1BF}" type="pres">
      <dgm:prSet presAssocID="{328C489D-68CA-4BAB-9840-A5E045D0177A}" presName="parTx" presStyleLbl="alignNode1" presStyleIdx="5" presStyleCnt="6">
        <dgm:presLayoutVars>
          <dgm:chMax val="0"/>
          <dgm:chPref val="0"/>
          <dgm:bulletEnabled val="1"/>
        </dgm:presLayoutVars>
      </dgm:prSet>
      <dgm:spPr/>
    </dgm:pt>
    <dgm:pt modelId="{A76FA8E3-536E-4D53-98B2-3AA453906946}" type="pres">
      <dgm:prSet presAssocID="{328C489D-68CA-4BAB-9840-A5E045D0177A}" presName="desTx" presStyleLbl="alignAccFollowNode1" presStyleIdx="5" presStyleCnt="6">
        <dgm:presLayoutVars>
          <dgm:bulletEnabled val="1"/>
        </dgm:presLayoutVars>
      </dgm:prSet>
      <dgm:spPr/>
    </dgm:pt>
  </dgm:ptLst>
  <dgm:cxnLst>
    <dgm:cxn modelId="{D076960D-4969-4B8D-97E3-6D7B68C1F568}" type="presOf" srcId="{328C489D-68CA-4BAB-9840-A5E045D0177A}" destId="{0C7361B7-1A96-419C-BE70-DDDA08BAB1BF}" srcOrd="0" destOrd="0" presId="urn:microsoft.com/office/officeart/2005/8/layout/hList1"/>
    <dgm:cxn modelId="{3E9C980E-F3DB-419C-B502-0F6F897AD723}" srcId="{83047D9A-8800-412E-849A-1392D466C5B2}" destId="{E48ED499-CF97-4842-8E73-23A5148249CB}" srcOrd="1" destOrd="0" parTransId="{08D049A1-502D-45AD-9680-1F5814B1B0F5}" sibTransId="{BFD1134B-3B19-4294-B3B2-58C87E794ADE}"/>
    <dgm:cxn modelId="{A3172413-2D15-409B-8AC9-982CB8A5F9EE}" type="presOf" srcId="{83047D9A-8800-412E-849A-1392D466C5B2}" destId="{B092CD53-0D5A-4275-9245-25CAF29C00D1}" srcOrd="0" destOrd="0" presId="urn:microsoft.com/office/officeart/2005/8/layout/hList1"/>
    <dgm:cxn modelId="{402ECD28-38FE-45F0-934A-A1FC9E7FC1C9}" type="presOf" srcId="{C2C2910D-72C5-4617-B4BF-5DD42F1F080A}" destId="{EC8C6FB4-68EA-4FE7-BA87-038DC99ADFA6}" srcOrd="0" destOrd="0" presId="urn:microsoft.com/office/officeart/2005/8/layout/hList1"/>
    <dgm:cxn modelId="{B9FBF22A-B6DC-4D52-868E-E80209FCC98D}" type="presOf" srcId="{07C2C255-E00C-46FC-BCD5-29B7438C00F8}" destId="{07BA70DF-E658-4B3F-B223-3DAB4C34C38D}" srcOrd="0" destOrd="0" presId="urn:microsoft.com/office/officeart/2005/8/layout/hList1"/>
    <dgm:cxn modelId="{8432B031-D0A3-4755-BD08-7096E349CA41}" srcId="{8936400C-78D1-45D5-9959-2FAF8922A4F2}" destId="{4137BA31-86A6-488F-AF36-96F9F30C225D}" srcOrd="0" destOrd="0" parTransId="{B321ED6A-08B5-4E52-9EEA-992B3282E2CC}" sibTransId="{4EDBA243-A31E-4CD2-A044-CA170AADAD91}"/>
    <dgm:cxn modelId="{795E393D-C012-43CF-A212-949DD035810A}" type="presOf" srcId="{2991DE98-B2D2-46F2-BF2B-E6A67B8EAAED}" destId="{A76FA8E3-536E-4D53-98B2-3AA453906946}" srcOrd="0" destOrd="0" presId="urn:microsoft.com/office/officeart/2005/8/layout/hList1"/>
    <dgm:cxn modelId="{E098F65C-7372-454A-80FD-DDF16BCC4D50}" srcId="{83047D9A-8800-412E-849A-1392D466C5B2}" destId="{053D2623-120B-474A-8BB9-ECE1C743E68F}" srcOrd="2" destOrd="0" parTransId="{45C3F9A7-AF6A-40D0-8479-B103E02C1AD6}" sibTransId="{7845A48C-65BE-4BE3-9BF8-269D907A7E4C}"/>
    <dgm:cxn modelId="{C0BD0468-7A31-4E8C-A3D9-BDC7CF587305}" srcId="{328C489D-68CA-4BAB-9840-A5E045D0177A}" destId="{2991DE98-B2D2-46F2-BF2B-E6A67B8EAAED}" srcOrd="0" destOrd="0" parTransId="{50BAD63C-C351-4B64-B1CF-67D0AB3B1BEA}" sibTransId="{933BD36A-D7D7-4E2E-A0FB-A593C67172D3}"/>
    <dgm:cxn modelId="{52D26F49-5F9F-44BA-B909-EEBB85269F69}" type="presOf" srcId="{E48ED499-CF97-4842-8E73-23A5148249CB}" destId="{A8514E44-431A-4559-BE1A-70350570F4D0}" srcOrd="0" destOrd="0" presId="urn:microsoft.com/office/officeart/2005/8/layout/hList1"/>
    <dgm:cxn modelId="{E6FF3D4D-A787-4140-863F-915642BCC797}" type="presOf" srcId="{960EDFB4-E5D9-4AC1-87E1-819F9F9270E3}" destId="{85963850-BB8D-4069-8E7B-9FFACA3FC656}" srcOrd="0" destOrd="0" presId="urn:microsoft.com/office/officeart/2005/8/layout/hList1"/>
    <dgm:cxn modelId="{B31FF06D-AC82-402E-8855-28EBBA21C04D}" srcId="{960EDFB4-E5D9-4AC1-87E1-819F9F9270E3}" destId="{07C2C255-E00C-46FC-BCD5-29B7438C00F8}" srcOrd="0" destOrd="0" parTransId="{447A1A17-E6B7-4B09-93F6-5DB459086648}" sibTransId="{F3470C51-2B42-4209-944C-0C698C15C492}"/>
    <dgm:cxn modelId="{929DD16E-F768-44BC-BEA9-3CCF46D607A2}" type="presOf" srcId="{4137BA31-86A6-488F-AF36-96F9F30C225D}" destId="{0FAF9578-A95B-49D7-94FA-76E015BF619C}" srcOrd="0" destOrd="0" presId="urn:microsoft.com/office/officeart/2005/8/layout/hList1"/>
    <dgm:cxn modelId="{86427D70-35C0-4437-8303-5659DC755758}" type="presOf" srcId="{053D2623-120B-474A-8BB9-ECE1C743E68F}" destId="{8D18E6E9-FCB2-40D0-99EA-BBC70E2C36BD}" srcOrd="0" destOrd="0" presId="urn:microsoft.com/office/officeart/2005/8/layout/hList1"/>
    <dgm:cxn modelId="{243E4373-1B68-4EAE-AD6F-36C26B22CF7F}" srcId="{83047D9A-8800-412E-849A-1392D466C5B2}" destId="{328C489D-68CA-4BAB-9840-A5E045D0177A}" srcOrd="5" destOrd="0" parTransId="{C60A423A-21B9-4E4B-8729-9194D33ECEA4}" sibTransId="{8203B9FB-C997-4278-A13F-CEDE99CA77F2}"/>
    <dgm:cxn modelId="{329B6C7F-B74F-4465-AACB-62C2A0696CD7}" srcId="{500D5B6A-B25B-48D2-BABB-AC8546D4189F}" destId="{55F91F42-38FA-4229-AFAE-8E6E822B1819}" srcOrd="0" destOrd="0" parTransId="{EF42E7A0-F0AF-4B43-B095-9BFDC34A6DCF}" sibTransId="{D0DAB77F-0546-49B3-80E0-36708942C1FB}"/>
    <dgm:cxn modelId="{D73DC981-9FD6-41A5-97FF-FEB2DE16B6FD}" srcId="{053D2623-120B-474A-8BB9-ECE1C743E68F}" destId="{51910981-B27F-43A0-BDDA-D2C273205D16}" srcOrd="0" destOrd="0" parTransId="{7D7917E6-A12A-460A-9A89-79FA87491F62}" sibTransId="{F7B758B2-BB30-4B26-A42E-F02976C47912}"/>
    <dgm:cxn modelId="{FE3F1D92-9F82-4AAE-862B-12EC1B4F3DEF}" srcId="{E48ED499-CF97-4842-8E73-23A5148249CB}" destId="{C2C2910D-72C5-4617-B4BF-5DD42F1F080A}" srcOrd="0" destOrd="0" parTransId="{ACA52563-7FD4-4B32-AC88-7C1203863F2F}" sibTransId="{C50022F5-243A-41C5-8ACD-05D5D1FF3D92}"/>
    <dgm:cxn modelId="{DC27D0A7-A9A7-43DA-A63F-0A6D19E9D7DF}" srcId="{83047D9A-8800-412E-849A-1392D466C5B2}" destId="{960EDFB4-E5D9-4AC1-87E1-819F9F9270E3}" srcOrd="0" destOrd="0" parTransId="{60C108AB-6128-46E8-B9AA-55780393E79B}" sibTransId="{BBF273B0-44B7-4E61-B142-06E602314E1E}"/>
    <dgm:cxn modelId="{E9606FB8-5606-4534-8469-F6C9B58D7784}" type="presOf" srcId="{55F91F42-38FA-4229-AFAE-8E6E822B1819}" destId="{396FB722-C03E-4C1A-84B2-A2BC2E42FD5A}" srcOrd="0" destOrd="0" presId="urn:microsoft.com/office/officeart/2005/8/layout/hList1"/>
    <dgm:cxn modelId="{D7DF3BCA-872F-4DF7-8F79-3559AB7CCC50}" srcId="{83047D9A-8800-412E-849A-1392D466C5B2}" destId="{8936400C-78D1-45D5-9959-2FAF8922A4F2}" srcOrd="4" destOrd="0" parTransId="{8E931BE2-866C-4FF0-B25B-D2B85CAEC1B0}" sibTransId="{23F7FED6-7427-4E4D-B644-54CFA773802A}"/>
    <dgm:cxn modelId="{A4085AD2-D3F0-4DFF-AAB8-124A77893793}" type="presOf" srcId="{51910981-B27F-43A0-BDDA-D2C273205D16}" destId="{9B443EE3-6463-488A-83BF-8A0A4920C091}" srcOrd="0" destOrd="0" presId="urn:microsoft.com/office/officeart/2005/8/layout/hList1"/>
    <dgm:cxn modelId="{F90966D7-6323-4AA5-A77D-7756365E98E7}" type="presOf" srcId="{500D5B6A-B25B-48D2-BABB-AC8546D4189F}" destId="{EA4B6D95-959A-496C-AFFF-9A82C4E62991}" srcOrd="0" destOrd="0" presId="urn:microsoft.com/office/officeart/2005/8/layout/hList1"/>
    <dgm:cxn modelId="{25AEFADA-2848-4714-ABB3-F824413649EC}" srcId="{83047D9A-8800-412E-849A-1392D466C5B2}" destId="{500D5B6A-B25B-48D2-BABB-AC8546D4189F}" srcOrd="3" destOrd="0" parTransId="{8236120D-5956-41DD-B350-A204FF472DAC}" sibTransId="{00932AC4-B4F5-4194-886A-B374E24A4448}"/>
    <dgm:cxn modelId="{3E96C6E5-6D45-4B27-B46E-44FD2BC636B1}" type="presOf" srcId="{8936400C-78D1-45D5-9959-2FAF8922A4F2}" destId="{198A29AF-8EAE-4EC1-8785-582FE236487F}" srcOrd="0" destOrd="0" presId="urn:microsoft.com/office/officeart/2005/8/layout/hList1"/>
    <dgm:cxn modelId="{99CB7993-9507-4019-83A6-2D0C0D673640}" type="presParOf" srcId="{B092CD53-0D5A-4275-9245-25CAF29C00D1}" destId="{39B4C970-86B2-412F-9226-52659BDD819E}" srcOrd="0" destOrd="0" presId="urn:microsoft.com/office/officeart/2005/8/layout/hList1"/>
    <dgm:cxn modelId="{B6A0CCD3-6140-44D5-B256-3981A7B2A2A3}" type="presParOf" srcId="{39B4C970-86B2-412F-9226-52659BDD819E}" destId="{85963850-BB8D-4069-8E7B-9FFACA3FC656}" srcOrd="0" destOrd="0" presId="urn:microsoft.com/office/officeart/2005/8/layout/hList1"/>
    <dgm:cxn modelId="{D48A19DC-2E44-47C7-9816-CAF5A2D4437D}" type="presParOf" srcId="{39B4C970-86B2-412F-9226-52659BDD819E}" destId="{07BA70DF-E658-4B3F-B223-3DAB4C34C38D}" srcOrd="1" destOrd="0" presId="urn:microsoft.com/office/officeart/2005/8/layout/hList1"/>
    <dgm:cxn modelId="{3226402D-B14C-4670-BDA3-69999F564B5B}" type="presParOf" srcId="{B092CD53-0D5A-4275-9245-25CAF29C00D1}" destId="{0882CF87-0069-4260-9756-1EA478E25FF3}" srcOrd="1" destOrd="0" presId="urn:microsoft.com/office/officeart/2005/8/layout/hList1"/>
    <dgm:cxn modelId="{C5B3C7E1-5F9F-40A6-B917-AEBB7C3E9430}" type="presParOf" srcId="{B092CD53-0D5A-4275-9245-25CAF29C00D1}" destId="{8EDE62B4-31E6-4738-85BA-AE8F8BEA9A1E}" srcOrd="2" destOrd="0" presId="urn:microsoft.com/office/officeart/2005/8/layout/hList1"/>
    <dgm:cxn modelId="{D7B0298C-972C-4784-9BD4-582EBA7E01C1}" type="presParOf" srcId="{8EDE62B4-31E6-4738-85BA-AE8F8BEA9A1E}" destId="{A8514E44-431A-4559-BE1A-70350570F4D0}" srcOrd="0" destOrd="0" presId="urn:microsoft.com/office/officeart/2005/8/layout/hList1"/>
    <dgm:cxn modelId="{0C6FA256-8A1F-492C-ACCC-EEE3B7E521DD}" type="presParOf" srcId="{8EDE62B4-31E6-4738-85BA-AE8F8BEA9A1E}" destId="{EC8C6FB4-68EA-4FE7-BA87-038DC99ADFA6}" srcOrd="1" destOrd="0" presId="urn:microsoft.com/office/officeart/2005/8/layout/hList1"/>
    <dgm:cxn modelId="{070A3AFA-93C1-47B5-8B40-36EE88998A76}" type="presParOf" srcId="{B092CD53-0D5A-4275-9245-25CAF29C00D1}" destId="{2CF1A7D9-8C12-4CB2-B01A-03930DD88FEB}" srcOrd="3" destOrd="0" presId="urn:microsoft.com/office/officeart/2005/8/layout/hList1"/>
    <dgm:cxn modelId="{967F8EEA-1A2B-4E2A-A57B-0921E7C5D174}" type="presParOf" srcId="{B092CD53-0D5A-4275-9245-25CAF29C00D1}" destId="{74855464-DAC4-4FC5-AA13-C2CC6DFF909A}" srcOrd="4" destOrd="0" presId="urn:microsoft.com/office/officeart/2005/8/layout/hList1"/>
    <dgm:cxn modelId="{EB9B671E-6D73-4984-846E-40772647B82F}" type="presParOf" srcId="{74855464-DAC4-4FC5-AA13-C2CC6DFF909A}" destId="{8D18E6E9-FCB2-40D0-99EA-BBC70E2C36BD}" srcOrd="0" destOrd="0" presId="urn:microsoft.com/office/officeart/2005/8/layout/hList1"/>
    <dgm:cxn modelId="{4D5D179A-0CE1-4811-9F7F-4F94E0D08CDE}" type="presParOf" srcId="{74855464-DAC4-4FC5-AA13-C2CC6DFF909A}" destId="{9B443EE3-6463-488A-83BF-8A0A4920C091}" srcOrd="1" destOrd="0" presId="urn:microsoft.com/office/officeart/2005/8/layout/hList1"/>
    <dgm:cxn modelId="{AA85117C-55C9-4278-BFD2-F5A23DCC8A03}" type="presParOf" srcId="{B092CD53-0D5A-4275-9245-25CAF29C00D1}" destId="{BDF4CB3F-913D-487D-95BB-6A1464FCD953}" srcOrd="5" destOrd="0" presId="urn:microsoft.com/office/officeart/2005/8/layout/hList1"/>
    <dgm:cxn modelId="{1817382B-0217-4DCA-AA6A-21663C7DD72A}" type="presParOf" srcId="{B092CD53-0D5A-4275-9245-25CAF29C00D1}" destId="{228A3AEE-2BFB-4681-86DA-178FDF75A8A0}" srcOrd="6" destOrd="0" presId="urn:microsoft.com/office/officeart/2005/8/layout/hList1"/>
    <dgm:cxn modelId="{8DF46F4D-7F20-4111-9AC8-03CF86122186}" type="presParOf" srcId="{228A3AEE-2BFB-4681-86DA-178FDF75A8A0}" destId="{EA4B6D95-959A-496C-AFFF-9A82C4E62991}" srcOrd="0" destOrd="0" presId="urn:microsoft.com/office/officeart/2005/8/layout/hList1"/>
    <dgm:cxn modelId="{B5DDBFDA-94EA-47D1-B715-7F46BB783A0C}" type="presParOf" srcId="{228A3AEE-2BFB-4681-86DA-178FDF75A8A0}" destId="{396FB722-C03E-4C1A-84B2-A2BC2E42FD5A}" srcOrd="1" destOrd="0" presId="urn:microsoft.com/office/officeart/2005/8/layout/hList1"/>
    <dgm:cxn modelId="{48690065-1D92-4E68-912D-622A00230A84}" type="presParOf" srcId="{B092CD53-0D5A-4275-9245-25CAF29C00D1}" destId="{50CFA268-229D-46AD-80F6-459F7F8F92C9}" srcOrd="7" destOrd="0" presId="urn:microsoft.com/office/officeart/2005/8/layout/hList1"/>
    <dgm:cxn modelId="{335CC74B-BA83-46BC-A061-7C952B85C3C8}" type="presParOf" srcId="{B092CD53-0D5A-4275-9245-25CAF29C00D1}" destId="{C6E68700-7020-4530-B0C8-617BA18D4663}" srcOrd="8" destOrd="0" presId="urn:microsoft.com/office/officeart/2005/8/layout/hList1"/>
    <dgm:cxn modelId="{54C6A5FF-7FE0-476A-A26B-25371A0C34E2}" type="presParOf" srcId="{C6E68700-7020-4530-B0C8-617BA18D4663}" destId="{198A29AF-8EAE-4EC1-8785-582FE236487F}" srcOrd="0" destOrd="0" presId="urn:microsoft.com/office/officeart/2005/8/layout/hList1"/>
    <dgm:cxn modelId="{F99A252E-50A6-418F-B5E1-6BE6DDCBB015}" type="presParOf" srcId="{C6E68700-7020-4530-B0C8-617BA18D4663}" destId="{0FAF9578-A95B-49D7-94FA-76E015BF619C}" srcOrd="1" destOrd="0" presId="urn:microsoft.com/office/officeart/2005/8/layout/hList1"/>
    <dgm:cxn modelId="{DEEC2B3C-6249-48FC-B317-6C09D6427D64}" type="presParOf" srcId="{B092CD53-0D5A-4275-9245-25CAF29C00D1}" destId="{E5030213-568A-4A2C-B06C-2A488B71FA2D}" srcOrd="9" destOrd="0" presId="urn:microsoft.com/office/officeart/2005/8/layout/hList1"/>
    <dgm:cxn modelId="{0F72FD2C-0794-41EC-829A-E3753576846B}" type="presParOf" srcId="{B092CD53-0D5A-4275-9245-25CAF29C00D1}" destId="{2AE2A0BB-35AF-48B2-A65B-40E382B825C1}" srcOrd="10" destOrd="0" presId="urn:microsoft.com/office/officeart/2005/8/layout/hList1"/>
    <dgm:cxn modelId="{37243AE0-C2FD-4E49-A387-D7C2EFDC36AE}" type="presParOf" srcId="{2AE2A0BB-35AF-48B2-A65B-40E382B825C1}" destId="{0C7361B7-1A96-419C-BE70-DDDA08BAB1BF}" srcOrd="0" destOrd="0" presId="urn:microsoft.com/office/officeart/2005/8/layout/hList1"/>
    <dgm:cxn modelId="{2E074C9B-693F-4EF7-AAED-072558143B2B}" type="presParOf" srcId="{2AE2A0BB-35AF-48B2-A65B-40E382B825C1}" destId="{A76FA8E3-536E-4D53-98B2-3AA45390694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047D9A-8800-412E-849A-1392D466C5B2}" type="doc">
      <dgm:prSet loTypeId="urn:microsoft.com/office/officeart/2005/8/layout/hList1" loCatId="list" qsTypeId="urn:microsoft.com/office/officeart/2005/8/quickstyle/simple1" qsCatId="simple" csTypeId="urn:microsoft.com/office/officeart/2005/8/colors/colorful3" csCatId="colorful" phldr="1"/>
      <dgm:spPr/>
    </dgm:pt>
    <dgm:pt modelId="{E48ED499-CF97-4842-8E73-23A5148249CB}">
      <dgm:prSet phldrT="[Text]"/>
      <dgm:spPr>
        <a:solidFill>
          <a:schemeClr val="bg1">
            <a:lumMod val="50000"/>
          </a:schemeClr>
        </a:solidFill>
        <a:ln>
          <a:solidFill>
            <a:schemeClr val="bg1">
              <a:lumMod val="50000"/>
            </a:schemeClr>
          </a:solidFill>
        </a:ln>
      </dgm:spPr>
      <dgm:t>
        <a:bodyPr/>
        <a:lstStyle/>
        <a:p>
          <a:r>
            <a:rPr lang="en-US"/>
            <a:t>Enhanced </a:t>
          </a:r>
          <a:r>
            <a:rPr lang="en-US" dirty="0"/>
            <a:t>Security Workstation</a:t>
          </a:r>
        </a:p>
      </dgm:t>
    </dgm:pt>
    <dgm:pt modelId="{08D049A1-502D-45AD-9680-1F5814B1B0F5}" type="parTrans" cxnId="{3E9C980E-F3DB-419C-B502-0F6F897AD723}">
      <dgm:prSet/>
      <dgm:spPr/>
      <dgm:t>
        <a:bodyPr/>
        <a:lstStyle/>
        <a:p>
          <a:endParaRPr lang="en-US"/>
        </a:p>
      </dgm:t>
    </dgm:pt>
    <dgm:pt modelId="{BFD1134B-3B19-4294-B3B2-58C87E794ADE}" type="sibTrans" cxnId="{3E9C980E-F3DB-419C-B502-0F6F897AD723}">
      <dgm:prSet/>
      <dgm:spPr/>
      <dgm:t>
        <a:bodyPr/>
        <a:lstStyle/>
        <a:p>
          <a:endParaRPr lang="en-US"/>
        </a:p>
      </dgm:t>
    </dgm:pt>
    <dgm:pt modelId="{C2C2910D-72C5-4617-B4BF-5DD42F1F080A}">
      <dgm:prSet phldrT="[Text]"/>
      <dgm:spPr/>
      <dgm:t>
        <a:bodyPr/>
        <a:lstStyle/>
        <a:p>
          <a:r>
            <a:rPr lang="en-US" b="0" i="1" dirty="0">
              <a:gradFill>
                <a:gsLst>
                  <a:gs pos="0">
                    <a:schemeClr val="tx1"/>
                  </a:gs>
                  <a:gs pos="100000">
                    <a:schemeClr val="tx1"/>
                  </a:gs>
                </a:gsLst>
                <a:lin ang="5400000" scaled="1"/>
              </a:gradFill>
              <a:latin typeface="+mn-lt"/>
              <a:ea typeface="+mn-ea"/>
              <a:cs typeface="+mn-cs"/>
            </a:rPr>
            <a:t>ATP blocks spread and raises alert</a:t>
          </a:r>
          <a:endParaRPr lang="en-US" dirty="0"/>
        </a:p>
      </dgm:t>
    </dgm:pt>
    <dgm:pt modelId="{ACA52563-7FD4-4B32-AC88-7C1203863F2F}" type="parTrans" cxnId="{FE3F1D92-9F82-4AAE-862B-12EC1B4F3DEF}">
      <dgm:prSet/>
      <dgm:spPr/>
      <dgm:t>
        <a:bodyPr/>
        <a:lstStyle/>
        <a:p>
          <a:endParaRPr lang="en-US"/>
        </a:p>
      </dgm:t>
    </dgm:pt>
    <dgm:pt modelId="{C50022F5-243A-41C5-8ACD-05D5D1FF3D92}" type="sibTrans" cxnId="{FE3F1D92-9F82-4AAE-862B-12EC1B4F3DEF}">
      <dgm:prSet/>
      <dgm:spPr/>
      <dgm:t>
        <a:bodyPr/>
        <a:lstStyle/>
        <a:p>
          <a:endParaRPr lang="en-US"/>
        </a:p>
      </dgm:t>
    </dgm:pt>
    <dgm:pt modelId="{8936400C-78D1-45D5-9959-2FAF8922A4F2}">
      <dgm:prSet phldrT="[Text]"/>
      <dgm:spPr>
        <a:solidFill>
          <a:srgbClr val="E61404"/>
        </a:solidFill>
      </dgm:spPr>
      <dgm:t>
        <a:bodyPr/>
        <a:lstStyle/>
        <a:p>
          <a:r>
            <a:rPr lang="en-US" dirty="0"/>
            <a:t>Secured Workstation –aka PAW</a:t>
          </a:r>
        </a:p>
      </dgm:t>
    </dgm:pt>
    <dgm:pt modelId="{8E931BE2-866C-4FF0-B25B-D2B85CAEC1B0}" type="parTrans" cxnId="{D7DF3BCA-872F-4DF7-8F79-3559AB7CCC50}">
      <dgm:prSet/>
      <dgm:spPr/>
      <dgm:t>
        <a:bodyPr/>
        <a:lstStyle/>
        <a:p>
          <a:endParaRPr lang="en-US"/>
        </a:p>
      </dgm:t>
    </dgm:pt>
    <dgm:pt modelId="{23F7FED6-7427-4E4D-B644-54CFA773802A}" type="sibTrans" cxnId="{D7DF3BCA-872F-4DF7-8F79-3559AB7CCC50}">
      <dgm:prSet/>
      <dgm:spPr/>
      <dgm:t>
        <a:bodyPr/>
        <a:lstStyle/>
        <a:p>
          <a:endParaRPr lang="en-US"/>
        </a:p>
      </dgm:t>
    </dgm:pt>
    <dgm:pt modelId="{4137BA31-86A6-488F-AF36-96F9F30C225D}">
      <dgm:prSet phldrT="[Text]"/>
      <dgm:spPr/>
      <dgm:t>
        <a:bodyPr/>
        <a:lstStyle/>
        <a:p>
          <a:r>
            <a:rPr lang="en-US" b="0" i="1" dirty="0">
              <a:gradFill>
                <a:gsLst>
                  <a:gs pos="0">
                    <a:schemeClr val="tx1"/>
                  </a:gs>
                  <a:gs pos="100000">
                    <a:schemeClr val="tx1"/>
                  </a:gs>
                </a:gsLst>
                <a:lin ang="5400000" scaled="1"/>
              </a:gradFill>
              <a:latin typeface="+mn-lt"/>
              <a:ea typeface="+mn-ea"/>
              <a:cs typeface="+mn-cs"/>
            </a:rPr>
            <a:t>Never receive phish</a:t>
          </a:r>
          <a:endParaRPr lang="en-US" dirty="0"/>
        </a:p>
      </dgm:t>
    </dgm:pt>
    <dgm:pt modelId="{B321ED6A-08B5-4E52-9EEA-992B3282E2CC}" type="parTrans" cxnId="{8432B031-D0A3-4755-BD08-7096E349CA41}">
      <dgm:prSet/>
      <dgm:spPr/>
      <dgm:t>
        <a:bodyPr/>
        <a:lstStyle/>
        <a:p>
          <a:endParaRPr lang="en-US"/>
        </a:p>
      </dgm:t>
    </dgm:pt>
    <dgm:pt modelId="{4EDBA243-A31E-4CD2-A044-CA170AADAD91}" type="sibTrans" cxnId="{8432B031-D0A3-4755-BD08-7096E349CA41}">
      <dgm:prSet/>
      <dgm:spPr/>
      <dgm:t>
        <a:bodyPr/>
        <a:lstStyle/>
        <a:p>
          <a:endParaRPr lang="en-US"/>
        </a:p>
      </dgm:t>
    </dgm:pt>
    <dgm:pt modelId="{500D5B6A-B25B-48D2-BABB-AC8546D4189F}">
      <dgm:prSet phldrT="[Text]"/>
      <dgm:spPr/>
      <dgm:t>
        <a:bodyPr/>
        <a:lstStyle/>
        <a:p>
          <a:r>
            <a:rPr lang="en-US" dirty="0"/>
            <a:t>Specialized Workstation</a:t>
          </a:r>
        </a:p>
      </dgm:t>
    </dgm:pt>
    <dgm:pt modelId="{8236120D-5956-41DD-B350-A204FF472DAC}" type="parTrans" cxnId="{25AEFADA-2848-4714-ABB3-F824413649EC}">
      <dgm:prSet/>
      <dgm:spPr/>
      <dgm:t>
        <a:bodyPr/>
        <a:lstStyle/>
        <a:p>
          <a:endParaRPr lang="en-US"/>
        </a:p>
      </dgm:t>
    </dgm:pt>
    <dgm:pt modelId="{00932AC4-B4F5-4194-886A-B374E24A4448}" type="sibTrans" cxnId="{25AEFADA-2848-4714-ABB3-F824413649EC}">
      <dgm:prSet/>
      <dgm:spPr/>
      <dgm:t>
        <a:bodyPr/>
        <a:lstStyle/>
        <a:p>
          <a:endParaRPr lang="en-US"/>
        </a:p>
      </dgm:t>
    </dgm:pt>
    <dgm:pt modelId="{55F91F42-38FA-4229-AFAE-8E6E822B1819}">
      <dgm:prSet phldrT="[Text]"/>
      <dgm:spPr/>
      <dgm:t>
        <a:bodyPr/>
        <a:lstStyle/>
        <a:p>
          <a:r>
            <a:rPr lang="en-US" b="0" i="1" dirty="0">
              <a:gradFill>
                <a:gsLst>
                  <a:gs pos="0">
                    <a:schemeClr val="tx1"/>
                  </a:gs>
                  <a:gs pos="100000">
                    <a:schemeClr val="tx1"/>
                  </a:gs>
                </a:gsLst>
                <a:lin ang="5400000" scaled="1"/>
              </a:gradFill>
              <a:latin typeface="+mn-lt"/>
              <a:ea typeface="+mn-ea"/>
              <a:cs typeface="+mn-cs"/>
            </a:rPr>
            <a:t>Redirect fails</a:t>
          </a:r>
          <a:endParaRPr lang="en-US" dirty="0"/>
        </a:p>
      </dgm:t>
    </dgm:pt>
    <dgm:pt modelId="{EF42E7A0-F0AF-4B43-B095-9BFDC34A6DCF}" type="parTrans" cxnId="{329B6C7F-B74F-4465-AACB-62C2A0696CD7}">
      <dgm:prSet/>
      <dgm:spPr/>
      <dgm:t>
        <a:bodyPr/>
        <a:lstStyle/>
        <a:p>
          <a:endParaRPr lang="en-US"/>
        </a:p>
      </dgm:t>
    </dgm:pt>
    <dgm:pt modelId="{D0DAB77F-0546-49B3-80E0-36708942C1FB}" type="sibTrans" cxnId="{329B6C7F-B74F-4465-AACB-62C2A0696CD7}">
      <dgm:prSet/>
      <dgm:spPr/>
      <dgm:t>
        <a:bodyPr/>
        <a:lstStyle/>
        <a:p>
          <a:endParaRPr lang="en-US"/>
        </a:p>
      </dgm:t>
    </dgm:pt>
    <dgm:pt modelId="{053D2623-120B-474A-8BB9-ECE1C743E68F}">
      <dgm:prSet phldrT="[Text]"/>
      <dgm:spPr>
        <a:solidFill>
          <a:srgbClr val="EE9900"/>
        </a:solidFill>
      </dgm:spPr>
      <dgm:t>
        <a:bodyPr/>
        <a:lstStyle/>
        <a:p>
          <a:r>
            <a:rPr lang="en-US" dirty="0"/>
            <a:t>High Security Workstation</a:t>
          </a:r>
        </a:p>
      </dgm:t>
    </dgm:pt>
    <dgm:pt modelId="{45C3F9A7-AF6A-40D0-8479-B103E02C1AD6}" type="parTrans" cxnId="{E098F65C-7372-454A-80FD-DDF16BCC4D50}">
      <dgm:prSet/>
      <dgm:spPr/>
      <dgm:t>
        <a:bodyPr/>
        <a:lstStyle/>
        <a:p>
          <a:endParaRPr lang="en-US"/>
        </a:p>
      </dgm:t>
    </dgm:pt>
    <dgm:pt modelId="{7845A48C-65BE-4BE3-9BF8-269D907A7E4C}" type="sibTrans" cxnId="{E098F65C-7372-454A-80FD-DDF16BCC4D50}">
      <dgm:prSet/>
      <dgm:spPr/>
      <dgm:t>
        <a:bodyPr/>
        <a:lstStyle/>
        <a:p>
          <a:endParaRPr lang="en-US"/>
        </a:p>
      </dgm:t>
    </dgm:pt>
    <dgm:pt modelId="{51910981-B27F-43A0-BDDA-D2C273205D16}">
      <dgm:prSet phldrT="[Text]"/>
      <dgm:spPr/>
      <dgm:t>
        <a:bodyPr/>
        <a:lstStyle/>
        <a:p>
          <a:r>
            <a:rPr lang="en-US" b="0" i="1" noProof="0" dirty="0">
              <a:gradFill>
                <a:gsLst>
                  <a:gs pos="0">
                    <a:schemeClr val="tx1"/>
                  </a:gs>
                  <a:gs pos="100000">
                    <a:schemeClr val="tx1"/>
                  </a:gs>
                </a:gsLst>
                <a:lin ang="5400000" scaled="1"/>
              </a:gradFill>
              <a:latin typeface="+mn-lt"/>
              <a:ea typeface="+mn-ea"/>
              <a:cs typeface="+mn-cs"/>
            </a:rPr>
            <a:t>Elevation execution fails</a:t>
          </a:r>
          <a:endParaRPr lang="en-US" dirty="0"/>
        </a:p>
      </dgm:t>
    </dgm:pt>
    <dgm:pt modelId="{7D7917E6-A12A-460A-9A89-79FA87491F62}" type="parTrans" cxnId="{D73DC981-9FD6-41A5-97FF-FEB2DE16B6FD}">
      <dgm:prSet/>
      <dgm:spPr/>
      <dgm:t>
        <a:bodyPr/>
        <a:lstStyle/>
        <a:p>
          <a:endParaRPr lang="en-US"/>
        </a:p>
      </dgm:t>
    </dgm:pt>
    <dgm:pt modelId="{F7B758B2-BB30-4B26-A42E-F02976C47912}" type="sibTrans" cxnId="{D73DC981-9FD6-41A5-97FF-FEB2DE16B6FD}">
      <dgm:prSet/>
      <dgm:spPr/>
      <dgm:t>
        <a:bodyPr/>
        <a:lstStyle/>
        <a:p>
          <a:endParaRPr lang="en-US"/>
        </a:p>
      </dgm:t>
    </dgm:pt>
    <dgm:pt modelId="{07C2C255-E00C-46FC-BCD5-29B7438C00F8}">
      <dgm:prSet phldrT="[Text]"/>
      <dgm:spPr/>
      <dgm:t>
        <a:bodyPr/>
        <a:lstStyle/>
        <a:p>
          <a:r>
            <a:rPr lang="en-US" b="0" dirty="0">
              <a:gradFill>
                <a:gsLst>
                  <a:gs pos="0">
                    <a:schemeClr val="tx1"/>
                  </a:gs>
                  <a:gs pos="100000">
                    <a:schemeClr val="tx1"/>
                  </a:gs>
                </a:gsLst>
                <a:lin ang="5400000" scaled="1"/>
              </a:gradFill>
            </a:rPr>
            <a:t>Monitoring detect suspicious activity</a:t>
          </a:r>
          <a:endParaRPr lang="en-US" b="0" dirty="0"/>
        </a:p>
      </dgm:t>
    </dgm:pt>
    <dgm:pt modelId="{447A1A17-E6B7-4B09-93F6-5DB459086648}" type="parTrans" cxnId="{B31FF06D-AC82-402E-8855-28EBBA21C04D}">
      <dgm:prSet/>
      <dgm:spPr/>
      <dgm:t>
        <a:bodyPr/>
        <a:lstStyle/>
        <a:p>
          <a:endParaRPr lang="en-US"/>
        </a:p>
      </dgm:t>
    </dgm:pt>
    <dgm:pt modelId="{F3470C51-2B42-4209-944C-0C698C15C492}" type="sibTrans" cxnId="{B31FF06D-AC82-402E-8855-28EBBA21C04D}">
      <dgm:prSet/>
      <dgm:spPr/>
      <dgm:t>
        <a:bodyPr/>
        <a:lstStyle/>
        <a:p>
          <a:endParaRPr lang="en-US"/>
        </a:p>
      </dgm:t>
    </dgm:pt>
    <dgm:pt modelId="{328C489D-68CA-4BAB-9840-A5E045D0177A}">
      <dgm:prSet phldrT="[Text]"/>
      <dgm:spPr>
        <a:solidFill>
          <a:srgbClr val="A80000"/>
        </a:solidFill>
      </dgm:spPr>
      <dgm:t>
        <a:bodyPr/>
        <a:lstStyle/>
        <a:p>
          <a:r>
            <a:rPr lang="en-US" dirty="0"/>
            <a:t>Isolated Workstation</a:t>
          </a:r>
        </a:p>
      </dgm:t>
    </dgm:pt>
    <dgm:pt modelId="{C60A423A-21B9-4E4B-8729-9194D33ECEA4}" type="parTrans" cxnId="{243E4373-1B68-4EAE-AD6F-36C26B22CF7F}">
      <dgm:prSet/>
      <dgm:spPr/>
      <dgm:t>
        <a:bodyPr/>
        <a:lstStyle/>
        <a:p>
          <a:endParaRPr lang="en-US"/>
        </a:p>
      </dgm:t>
    </dgm:pt>
    <dgm:pt modelId="{8203B9FB-C997-4278-A13F-CEDE99CA77F2}" type="sibTrans" cxnId="{243E4373-1B68-4EAE-AD6F-36C26B22CF7F}">
      <dgm:prSet/>
      <dgm:spPr/>
      <dgm:t>
        <a:bodyPr/>
        <a:lstStyle/>
        <a:p>
          <a:endParaRPr lang="en-US"/>
        </a:p>
      </dgm:t>
    </dgm:pt>
    <dgm:pt modelId="{2991DE98-B2D2-46F2-BF2B-E6A67B8EAAED}">
      <dgm:prSet phldrT="[Text]"/>
      <dgm:spPr/>
      <dgm:t>
        <a:bodyPr/>
        <a:lstStyle/>
        <a:p>
          <a:pPr>
            <a:buClrTx/>
            <a:buSzTx/>
            <a:buFont typeface="Arial" panose="020B0604020202020204" pitchFamily="34" charset="0"/>
            <a:buChar char="•"/>
          </a:pPr>
          <a:r>
            <a:rPr lang="en-US" dirty="0"/>
            <a:t>Not connected</a:t>
          </a:r>
        </a:p>
      </dgm:t>
    </dgm:pt>
    <dgm:pt modelId="{50BAD63C-C351-4B64-B1CF-67D0AB3B1BEA}" type="parTrans" cxnId="{C0BD0468-7A31-4E8C-A3D9-BDC7CF587305}">
      <dgm:prSet/>
      <dgm:spPr/>
      <dgm:t>
        <a:bodyPr/>
        <a:lstStyle/>
        <a:p>
          <a:endParaRPr lang="en-US"/>
        </a:p>
      </dgm:t>
    </dgm:pt>
    <dgm:pt modelId="{933BD36A-D7D7-4E2E-A0FB-A593C67172D3}" type="sibTrans" cxnId="{C0BD0468-7A31-4E8C-A3D9-BDC7CF587305}">
      <dgm:prSet/>
      <dgm:spPr/>
      <dgm:t>
        <a:bodyPr/>
        <a:lstStyle/>
        <a:p>
          <a:endParaRPr lang="en-US"/>
        </a:p>
      </dgm:t>
    </dgm:pt>
    <dgm:pt modelId="{960EDFB4-E5D9-4AC1-87E1-819F9F9270E3}">
      <dgm:prSet phldrT="[Text]"/>
      <dgm:spPr/>
      <dgm:t>
        <a:bodyPr/>
        <a:lstStyle/>
        <a:p>
          <a:r>
            <a:rPr lang="en-US" dirty="0"/>
            <a:t>Low Security Workstation</a:t>
          </a:r>
        </a:p>
      </dgm:t>
    </dgm:pt>
    <dgm:pt modelId="{BBF273B0-44B7-4E61-B142-06E602314E1E}" type="sibTrans" cxnId="{DC27D0A7-A9A7-43DA-A63F-0A6D19E9D7DF}">
      <dgm:prSet/>
      <dgm:spPr/>
      <dgm:t>
        <a:bodyPr/>
        <a:lstStyle/>
        <a:p>
          <a:endParaRPr lang="en-US"/>
        </a:p>
      </dgm:t>
    </dgm:pt>
    <dgm:pt modelId="{60C108AB-6128-46E8-B9AA-55780393E79B}" type="parTrans" cxnId="{DC27D0A7-A9A7-43DA-A63F-0A6D19E9D7DF}">
      <dgm:prSet/>
      <dgm:spPr/>
      <dgm:t>
        <a:bodyPr/>
        <a:lstStyle/>
        <a:p>
          <a:endParaRPr lang="en-US"/>
        </a:p>
      </dgm:t>
    </dgm:pt>
    <dgm:pt modelId="{92EF9E6D-ACF4-4E31-9C96-BE045E3DCDAA}">
      <dgm:prSet phldrT="[Text]"/>
      <dgm:spPr/>
      <dgm:t>
        <a:bodyPr/>
        <a:lstStyle/>
        <a:p>
          <a:r>
            <a:rPr lang="en-US" b="0" i="1" noProof="0" dirty="0">
              <a:gradFill>
                <a:gsLst>
                  <a:gs pos="0">
                    <a:schemeClr val="tx1"/>
                  </a:gs>
                  <a:gs pos="100000">
                    <a:schemeClr val="tx1"/>
                  </a:gs>
                </a:gsLst>
                <a:lin ang="5400000" scaled="1"/>
              </a:gradFill>
              <a:latin typeface="+mn-lt"/>
              <a:ea typeface="+mn-ea"/>
              <a:cs typeface="+mn-cs"/>
            </a:rPr>
            <a:t>Attack blocked </a:t>
          </a:r>
          <a:endParaRPr lang="en-US" dirty="0"/>
        </a:p>
      </dgm:t>
    </dgm:pt>
    <dgm:pt modelId="{EFAF49E8-2D14-424D-A872-19F5C3E1E28B}" type="parTrans" cxnId="{E25E4F9E-CA84-49F3-9449-B49B0D735F42}">
      <dgm:prSet/>
      <dgm:spPr/>
      <dgm:t>
        <a:bodyPr/>
        <a:lstStyle/>
        <a:p>
          <a:endParaRPr lang="en-US"/>
        </a:p>
      </dgm:t>
    </dgm:pt>
    <dgm:pt modelId="{56B3A8EC-4654-4C2F-B50D-32F4326BCC6A}" type="sibTrans" cxnId="{E25E4F9E-CA84-49F3-9449-B49B0D735F42}">
      <dgm:prSet/>
      <dgm:spPr/>
      <dgm:t>
        <a:bodyPr/>
        <a:lstStyle/>
        <a:p>
          <a:endParaRPr lang="en-US"/>
        </a:p>
      </dgm:t>
    </dgm:pt>
    <dgm:pt modelId="{10DE7D31-1DA2-4D2B-BD6C-82E70C1827F6}">
      <dgm:prSet phldrT="[Text]"/>
      <dgm:spPr/>
      <dgm:t>
        <a:bodyPr/>
        <a:lstStyle/>
        <a:p>
          <a:r>
            <a:rPr lang="en-US" dirty="0"/>
            <a:t>Code not signed application fails</a:t>
          </a:r>
        </a:p>
      </dgm:t>
    </dgm:pt>
    <dgm:pt modelId="{F931F904-94D6-4B51-A485-4974554A4A27}" type="parTrans" cxnId="{3199DC1C-B8A5-4677-9ECE-DEF7CE57AE3D}">
      <dgm:prSet/>
      <dgm:spPr/>
      <dgm:t>
        <a:bodyPr/>
        <a:lstStyle/>
        <a:p>
          <a:endParaRPr lang="en-US"/>
        </a:p>
      </dgm:t>
    </dgm:pt>
    <dgm:pt modelId="{ECF8473A-C259-4ACC-82AF-B86178C9F9A0}" type="sibTrans" cxnId="{3199DC1C-B8A5-4677-9ECE-DEF7CE57AE3D}">
      <dgm:prSet/>
      <dgm:spPr/>
      <dgm:t>
        <a:bodyPr/>
        <a:lstStyle/>
        <a:p>
          <a:endParaRPr lang="en-US"/>
        </a:p>
      </dgm:t>
    </dgm:pt>
    <dgm:pt modelId="{B092CD53-0D5A-4275-9245-25CAF29C00D1}" type="pres">
      <dgm:prSet presAssocID="{83047D9A-8800-412E-849A-1392D466C5B2}" presName="Name0" presStyleCnt="0">
        <dgm:presLayoutVars>
          <dgm:dir/>
          <dgm:animLvl val="lvl"/>
          <dgm:resizeHandles val="exact"/>
        </dgm:presLayoutVars>
      </dgm:prSet>
      <dgm:spPr/>
    </dgm:pt>
    <dgm:pt modelId="{39B4C970-86B2-412F-9226-52659BDD819E}" type="pres">
      <dgm:prSet presAssocID="{960EDFB4-E5D9-4AC1-87E1-819F9F9270E3}" presName="composite" presStyleCnt="0"/>
      <dgm:spPr/>
    </dgm:pt>
    <dgm:pt modelId="{85963850-BB8D-4069-8E7B-9FFACA3FC656}" type="pres">
      <dgm:prSet presAssocID="{960EDFB4-E5D9-4AC1-87E1-819F9F9270E3}" presName="parTx" presStyleLbl="alignNode1" presStyleIdx="0" presStyleCnt="6">
        <dgm:presLayoutVars>
          <dgm:chMax val="0"/>
          <dgm:chPref val="0"/>
          <dgm:bulletEnabled val="1"/>
        </dgm:presLayoutVars>
      </dgm:prSet>
      <dgm:spPr/>
    </dgm:pt>
    <dgm:pt modelId="{07BA70DF-E658-4B3F-B223-3DAB4C34C38D}" type="pres">
      <dgm:prSet presAssocID="{960EDFB4-E5D9-4AC1-87E1-819F9F9270E3}" presName="desTx" presStyleLbl="alignAccFollowNode1" presStyleIdx="0" presStyleCnt="6" custLinFactNeighborY="0">
        <dgm:presLayoutVars>
          <dgm:bulletEnabled val="1"/>
        </dgm:presLayoutVars>
      </dgm:prSet>
      <dgm:spPr/>
    </dgm:pt>
    <dgm:pt modelId="{0882CF87-0069-4260-9756-1EA478E25FF3}" type="pres">
      <dgm:prSet presAssocID="{BBF273B0-44B7-4E61-B142-06E602314E1E}" presName="space" presStyleCnt="0"/>
      <dgm:spPr/>
    </dgm:pt>
    <dgm:pt modelId="{8EDE62B4-31E6-4738-85BA-AE8F8BEA9A1E}" type="pres">
      <dgm:prSet presAssocID="{E48ED499-CF97-4842-8E73-23A5148249CB}" presName="composite" presStyleCnt="0"/>
      <dgm:spPr/>
    </dgm:pt>
    <dgm:pt modelId="{A8514E44-431A-4559-BE1A-70350570F4D0}" type="pres">
      <dgm:prSet presAssocID="{E48ED499-CF97-4842-8E73-23A5148249CB}" presName="parTx" presStyleLbl="alignNode1" presStyleIdx="1" presStyleCnt="6">
        <dgm:presLayoutVars>
          <dgm:chMax val="0"/>
          <dgm:chPref val="0"/>
          <dgm:bulletEnabled val="1"/>
        </dgm:presLayoutVars>
      </dgm:prSet>
      <dgm:spPr/>
    </dgm:pt>
    <dgm:pt modelId="{EC8C6FB4-68EA-4FE7-BA87-038DC99ADFA6}" type="pres">
      <dgm:prSet presAssocID="{E48ED499-CF97-4842-8E73-23A5148249CB}" presName="desTx" presStyleLbl="alignAccFollowNode1" presStyleIdx="1" presStyleCnt="6">
        <dgm:presLayoutVars>
          <dgm:bulletEnabled val="1"/>
        </dgm:presLayoutVars>
      </dgm:prSet>
      <dgm:spPr/>
    </dgm:pt>
    <dgm:pt modelId="{2CF1A7D9-8C12-4CB2-B01A-03930DD88FEB}" type="pres">
      <dgm:prSet presAssocID="{BFD1134B-3B19-4294-B3B2-58C87E794ADE}" presName="space" presStyleCnt="0"/>
      <dgm:spPr/>
    </dgm:pt>
    <dgm:pt modelId="{74855464-DAC4-4FC5-AA13-C2CC6DFF909A}" type="pres">
      <dgm:prSet presAssocID="{053D2623-120B-474A-8BB9-ECE1C743E68F}" presName="composite" presStyleCnt="0"/>
      <dgm:spPr/>
    </dgm:pt>
    <dgm:pt modelId="{8D18E6E9-FCB2-40D0-99EA-BBC70E2C36BD}" type="pres">
      <dgm:prSet presAssocID="{053D2623-120B-474A-8BB9-ECE1C743E68F}" presName="parTx" presStyleLbl="alignNode1" presStyleIdx="2" presStyleCnt="6">
        <dgm:presLayoutVars>
          <dgm:chMax val="0"/>
          <dgm:chPref val="0"/>
          <dgm:bulletEnabled val="1"/>
        </dgm:presLayoutVars>
      </dgm:prSet>
      <dgm:spPr/>
    </dgm:pt>
    <dgm:pt modelId="{9B443EE3-6463-488A-83BF-8A0A4920C091}" type="pres">
      <dgm:prSet presAssocID="{053D2623-120B-474A-8BB9-ECE1C743E68F}" presName="desTx" presStyleLbl="alignAccFollowNode1" presStyleIdx="2" presStyleCnt="6">
        <dgm:presLayoutVars>
          <dgm:bulletEnabled val="1"/>
        </dgm:presLayoutVars>
      </dgm:prSet>
      <dgm:spPr/>
    </dgm:pt>
    <dgm:pt modelId="{BDF4CB3F-913D-487D-95BB-6A1464FCD953}" type="pres">
      <dgm:prSet presAssocID="{7845A48C-65BE-4BE3-9BF8-269D907A7E4C}" presName="space" presStyleCnt="0"/>
      <dgm:spPr/>
    </dgm:pt>
    <dgm:pt modelId="{228A3AEE-2BFB-4681-86DA-178FDF75A8A0}" type="pres">
      <dgm:prSet presAssocID="{500D5B6A-B25B-48D2-BABB-AC8546D4189F}" presName="composite" presStyleCnt="0"/>
      <dgm:spPr/>
    </dgm:pt>
    <dgm:pt modelId="{EA4B6D95-959A-496C-AFFF-9A82C4E62991}" type="pres">
      <dgm:prSet presAssocID="{500D5B6A-B25B-48D2-BABB-AC8546D4189F}" presName="parTx" presStyleLbl="alignNode1" presStyleIdx="3" presStyleCnt="6">
        <dgm:presLayoutVars>
          <dgm:chMax val="0"/>
          <dgm:chPref val="0"/>
          <dgm:bulletEnabled val="1"/>
        </dgm:presLayoutVars>
      </dgm:prSet>
      <dgm:spPr/>
    </dgm:pt>
    <dgm:pt modelId="{396FB722-C03E-4C1A-84B2-A2BC2E42FD5A}" type="pres">
      <dgm:prSet presAssocID="{500D5B6A-B25B-48D2-BABB-AC8546D4189F}" presName="desTx" presStyleLbl="alignAccFollowNode1" presStyleIdx="3" presStyleCnt="6">
        <dgm:presLayoutVars>
          <dgm:bulletEnabled val="1"/>
        </dgm:presLayoutVars>
      </dgm:prSet>
      <dgm:spPr/>
    </dgm:pt>
    <dgm:pt modelId="{50CFA268-229D-46AD-80F6-459F7F8F92C9}" type="pres">
      <dgm:prSet presAssocID="{00932AC4-B4F5-4194-886A-B374E24A4448}" presName="space" presStyleCnt="0"/>
      <dgm:spPr/>
    </dgm:pt>
    <dgm:pt modelId="{C6E68700-7020-4530-B0C8-617BA18D4663}" type="pres">
      <dgm:prSet presAssocID="{8936400C-78D1-45D5-9959-2FAF8922A4F2}" presName="composite" presStyleCnt="0"/>
      <dgm:spPr/>
    </dgm:pt>
    <dgm:pt modelId="{198A29AF-8EAE-4EC1-8785-582FE236487F}" type="pres">
      <dgm:prSet presAssocID="{8936400C-78D1-45D5-9959-2FAF8922A4F2}" presName="parTx" presStyleLbl="alignNode1" presStyleIdx="4" presStyleCnt="6">
        <dgm:presLayoutVars>
          <dgm:chMax val="0"/>
          <dgm:chPref val="0"/>
          <dgm:bulletEnabled val="1"/>
        </dgm:presLayoutVars>
      </dgm:prSet>
      <dgm:spPr/>
    </dgm:pt>
    <dgm:pt modelId="{0FAF9578-A95B-49D7-94FA-76E015BF619C}" type="pres">
      <dgm:prSet presAssocID="{8936400C-78D1-45D5-9959-2FAF8922A4F2}" presName="desTx" presStyleLbl="alignAccFollowNode1" presStyleIdx="4" presStyleCnt="6">
        <dgm:presLayoutVars>
          <dgm:bulletEnabled val="1"/>
        </dgm:presLayoutVars>
      </dgm:prSet>
      <dgm:spPr/>
    </dgm:pt>
    <dgm:pt modelId="{E5030213-568A-4A2C-B06C-2A488B71FA2D}" type="pres">
      <dgm:prSet presAssocID="{23F7FED6-7427-4E4D-B644-54CFA773802A}" presName="space" presStyleCnt="0"/>
      <dgm:spPr/>
    </dgm:pt>
    <dgm:pt modelId="{2AE2A0BB-35AF-48B2-A65B-40E382B825C1}" type="pres">
      <dgm:prSet presAssocID="{328C489D-68CA-4BAB-9840-A5E045D0177A}" presName="composite" presStyleCnt="0"/>
      <dgm:spPr/>
    </dgm:pt>
    <dgm:pt modelId="{0C7361B7-1A96-419C-BE70-DDDA08BAB1BF}" type="pres">
      <dgm:prSet presAssocID="{328C489D-68CA-4BAB-9840-A5E045D0177A}" presName="parTx" presStyleLbl="alignNode1" presStyleIdx="5" presStyleCnt="6">
        <dgm:presLayoutVars>
          <dgm:chMax val="0"/>
          <dgm:chPref val="0"/>
          <dgm:bulletEnabled val="1"/>
        </dgm:presLayoutVars>
      </dgm:prSet>
      <dgm:spPr/>
    </dgm:pt>
    <dgm:pt modelId="{A76FA8E3-536E-4D53-98B2-3AA453906946}" type="pres">
      <dgm:prSet presAssocID="{328C489D-68CA-4BAB-9840-A5E045D0177A}" presName="desTx" presStyleLbl="alignAccFollowNode1" presStyleIdx="5" presStyleCnt="6">
        <dgm:presLayoutVars>
          <dgm:bulletEnabled val="1"/>
        </dgm:presLayoutVars>
      </dgm:prSet>
      <dgm:spPr/>
    </dgm:pt>
  </dgm:ptLst>
  <dgm:cxnLst>
    <dgm:cxn modelId="{D076960D-4969-4B8D-97E3-6D7B68C1F568}" type="presOf" srcId="{328C489D-68CA-4BAB-9840-A5E045D0177A}" destId="{0C7361B7-1A96-419C-BE70-DDDA08BAB1BF}" srcOrd="0" destOrd="0" presId="urn:microsoft.com/office/officeart/2005/8/layout/hList1"/>
    <dgm:cxn modelId="{3E9C980E-F3DB-419C-B502-0F6F897AD723}" srcId="{83047D9A-8800-412E-849A-1392D466C5B2}" destId="{E48ED499-CF97-4842-8E73-23A5148249CB}" srcOrd="1" destOrd="0" parTransId="{08D049A1-502D-45AD-9680-1F5814B1B0F5}" sibTransId="{BFD1134B-3B19-4294-B3B2-58C87E794ADE}"/>
    <dgm:cxn modelId="{A3172413-2D15-409B-8AC9-982CB8A5F9EE}" type="presOf" srcId="{83047D9A-8800-412E-849A-1392D466C5B2}" destId="{B092CD53-0D5A-4275-9245-25CAF29C00D1}" srcOrd="0" destOrd="0" presId="urn:microsoft.com/office/officeart/2005/8/layout/hList1"/>
    <dgm:cxn modelId="{3199DC1C-B8A5-4677-9ECE-DEF7CE57AE3D}" srcId="{500D5B6A-B25B-48D2-BABB-AC8546D4189F}" destId="{10DE7D31-1DA2-4D2B-BD6C-82E70C1827F6}" srcOrd="1" destOrd="0" parTransId="{F931F904-94D6-4B51-A485-4974554A4A27}" sibTransId="{ECF8473A-C259-4ACC-82AF-B86178C9F9A0}"/>
    <dgm:cxn modelId="{402ECD28-38FE-45F0-934A-A1FC9E7FC1C9}" type="presOf" srcId="{C2C2910D-72C5-4617-B4BF-5DD42F1F080A}" destId="{EC8C6FB4-68EA-4FE7-BA87-038DC99ADFA6}" srcOrd="0" destOrd="0" presId="urn:microsoft.com/office/officeart/2005/8/layout/hList1"/>
    <dgm:cxn modelId="{B9FBF22A-B6DC-4D52-868E-E80209FCC98D}" type="presOf" srcId="{07C2C255-E00C-46FC-BCD5-29B7438C00F8}" destId="{07BA70DF-E658-4B3F-B223-3DAB4C34C38D}" srcOrd="0" destOrd="0" presId="urn:microsoft.com/office/officeart/2005/8/layout/hList1"/>
    <dgm:cxn modelId="{5340F42D-B499-4CFA-881B-93B4C4BF7325}" type="presOf" srcId="{10DE7D31-1DA2-4D2B-BD6C-82E70C1827F6}" destId="{396FB722-C03E-4C1A-84B2-A2BC2E42FD5A}" srcOrd="0" destOrd="1" presId="urn:microsoft.com/office/officeart/2005/8/layout/hList1"/>
    <dgm:cxn modelId="{8432B031-D0A3-4755-BD08-7096E349CA41}" srcId="{8936400C-78D1-45D5-9959-2FAF8922A4F2}" destId="{4137BA31-86A6-488F-AF36-96F9F30C225D}" srcOrd="0" destOrd="0" parTransId="{B321ED6A-08B5-4E52-9EEA-992B3282E2CC}" sibTransId="{4EDBA243-A31E-4CD2-A044-CA170AADAD91}"/>
    <dgm:cxn modelId="{795E393D-C012-43CF-A212-949DD035810A}" type="presOf" srcId="{2991DE98-B2D2-46F2-BF2B-E6A67B8EAAED}" destId="{A76FA8E3-536E-4D53-98B2-3AA453906946}" srcOrd="0" destOrd="0" presId="urn:microsoft.com/office/officeart/2005/8/layout/hList1"/>
    <dgm:cxn modelId="{E098F65C-7372-454A-80FD-DDF16BCC4D50}" srcId="{83047D9A-8800-412E-849A-1392D466C5B2}" destId="{053D2623-120B-474A-8BB9-ECE1C743E68F}" srcOrd="2" destOrd="0" parTransId="{45C3F9A7-AF6A-40D0-8479-B103E02C1AD6}" sibTransId="{7845A48C-65BE-4BE3-9BF8-269D907A7E4C}"/>
    <dgm:cxn modelId="{C0BD0468-7A31-4E8C-A3D9-BDC7CF587305}" srcId="{328C489D-68CA-4BAB-9840-A5E045D0177A}" destId="{2991DE98-B2D2-46F2-BF2B-E6A67B8EAAED}" srcOrd="0" destOrd="0" parTransId="{50BAD63C-C351-4B64-B1CF-67D0AB3B1BEA}" sibTransId="{933BD36A-D7D7-4E2E-A0FB-A593C67172D3}"/>
    <dgm:cxn modelId="{52D26F49-5F9F-44BA-B909-EEBB85269F69}" type="presOf" srcId="{E48ED499-CF97-4842-8E73-23A5148249CB}" destId="{A8514E44-431A-4559-BE1A-70350570F4D0}" srcOrd="0" destOrd="0" presId="urn:microsoft.com/office/officeart/2005/8/layout/hList1"/>
    <dgm:cxn modelId="{E6FF3D4D-A787-4140-863F-915642BCC797}" type="presOf" srcId="{960EDFB4-E5D9-4AC1-87E1-819F9F9270E3}" destId="{85963850-BB8D-4069-8E7B-9FFACA3FC656}" srcOrd="0" destOrd="0" presId="urn:microsoft.com/office/officeart/2005/8/layout/hList1"/>
    <dgm:cxn modelId="{B31FF06D-AC82-402E-8855-28EBBA21C04D}" srcId="{960EDFB4-E5D9-4AC1-87E1-819F9F9270E3}" destId="{07C2C255-E00C-46FC-BCD5-29B7438C00F8}" srcOrd="0" destOrd="0" parTransId="{447A1A17-E6B7-4B09-93F6-5DB459086648}" sibTransId="{F3470C51-2B42-4209-944C-0C698C15C492}"/>
    <dgm:cxn modelId="{929DD16E-F768-44BC-BEA9-3CCF46D607A2}" type="presOf" srcId="{4137BA31-86A6-488F-AF36-96F9F30C225D}" destId="{0FAF9578-A95B-49D7-94FA-76E015BF619C}" srcOrd="0" destOrd="0" presId="urn:microsoft.com/office/officeart/2005/8/layout/hList1"/>
    <dgm:cxn modelId="{86427D70-35C0-4437-8303-5659DC755758}" type="presOf" srcId="{053D2623-120B-474A-8BB9-ECE1C743E68F}" destId="{8D18E6E9-FCB2-40D0-99EA-BBC70E2C36BD}" srcOrd="0" destOrd="0" presId="urn:microsoft.com/office/officeart/2005/8/layout/hList1"/>
    <dgm:cxn modelId="{243E4373-1B68-4EAE-AD6F-36C26B22CF7F}" srcId="{83047D9A-8800-412E-849A-1392D466C5B2}" destId="{328C489D-68CA-4BAB-9840-A5E045D0177A}" srcOrd="5" destOrd="0" parTransId="{C60A423A-21B9-4E4B-8729-9194D33ECEA4}" sibTransId="{8203B9FB-C997-4278-A13F-CEDE99CA77F2}"/>
    <dgm:cxn modelId="{8DB68C79-9A59-419B-8873-9F1EF5E52D7C}" type="presOf" srcId="{92EF9E6D-ACF4-4E31-9C96-BE045E3DCDAA}" destId="{9B443EE3-6463-488A-83BF-8A0A4920C091}" srcOrd="0" destOrd="1" presId="urn:microsoft.com/office/officeart/2005/8/layout/hList1"/>
    <dgm:cxn modelId="{329B6C7F-B74F-4465-AACB-62C2A0696CD7}" srcId="{500D5B6A-B25B-48D2-BABB-AC8546D4189F}" destId="{55F91F42-38FA-4229-AFAE-8E6E822B1819}" srcOrd="0" destOrd="0" parTransId="{EF42E7A0-F0AF-4B43-B095-9BFDC34A6DCF}" sibTransId="{D0DAB77F-0546-49B3-80E0-36708942C1FB}"/>
    <dgm:cxn modelId="{D73DC981-9FD6-41A5-97FF-FEB2DE16B6FD}" srcId="{053D2623-120B-474A-8BB9-ECE1C743E68F}" destId="{51910981-B27F-43A0-BDDA-D2C273205D16}" srcOrd="0" destOrd="0" parTransId="{7D7917E6-A12A-460A-9A89-79FA87491F62}" sibTransId="{F7B758B2-BB30-4B26-A42E-F02976C47912}"/>
    <dgm:cxn modelId="{FE3F1D92-9F82-4AAE-862B-12EC1B4F3DEF}" srcId="{E48ED499-CF97-4842-8E73-23A5148249CB}" destId="{C2C2910D-72C5-4617-B4BF-5DD42F1F080A}" srcOrd="0" destOrd="0" parTransId="{ACA52563-7FD4-4B32-AC88-7C1203863F2F}" sibTransId="{C50022F5-243A-41C5-8ACD-05D5D1FF3D92}"/>
    <dgm:cxn modelId="{E25E4F9E-CA84-49F3-9449-B49B0D735F42}" srcId="{053D2623-120B-474A-8BB9-ECE1C743E68F}" destId="{92EF9E6D-ACF4-4E31-9C96-BE045E3DCDAA}" srcOrd="1" destOrd="0" parTransId="{EFAF49E8-2D14-424D-A872-19F5C3E1E28B}" sibTransId="{56B3A8EC-4654-4C2F-B50D-32F4326BCC6A}"/>
    <dgm:cxn modelId="{DC27D0A7-A9A7-43DA-A63F-0A6D19E9D7DF}" srcId="{83047D9A-8800-412E-849A-1392D466C5B2}" destId="{960EDFB4-E5D9-4AC1-87E1-819F9F9270E3}" srcOrd="0" destOrd="0" parTransId="{60C108AB-6128-46E8-B9AA-55780393E79B}" sibTransId="{BBF273B0-44B7-4E61-B142-06E602314E1E}"/>
    <dgm:cxn modelId="{E9606FB8-5606-4534-8469-F6C9B58D7784}" type="presOf" srcId="{55F91F42-38FA-4229-AFAE-8E6E822B1819}" destId="{396FB722-C03E-4C1A-84B2-A2BC2E42FD5A}" srcOrd="0" destOrd="0" presId="urn:microsoft.com/office/officeart/2005/8/layout/hList1"/>
    <dgm:cxn modelId="{D7DF3BCA-872F-4DF7-8F79-3559AB7CCC50}" srcId="{83047D9A-8800-412E-849A-1392D466C5B2}" destId="{8936400C-78D1-45D5-9959-2FAF8922A4F2}" srcOrd="4" destOrd="0" parTransId="{8E931BE2-866C-4FF0-B25B-D2B85CAEC1B0}" sibTransId="{23F7FED6-7427-4E4D-B644-54CFA773802A}"/>
    <dgm:cxn modelId="{A4085AD2-D3F0-4DFF-AAB8-124A77893793}" type="presOf" srcId="{51910981-B27F-43A0-BDDA-D2C273205D16}" destId="{9B443EE3-6463-488A-83BF-8A0A4920C091}" srcOrd="0" destOrd="0" presId="urn:microsoft.com/office/officeart/2005/8/layout/hList1"/>
    <dgm:cxn modelId="{F90966D7-6323-4AA5-A77D-7756365E98E7}" type="presOf" srcId="{500D5B6A-B25B-48D2-BABB-AC8546D4189F}" destId="{EA4B6D95-959A-496C-AFFF-9A82C4E62991}" srcOrd="0" destOrd="0" presId="urn:microsoft.com/office/officeart/2005/8/layout/hList1"/>
    <dgm:cxn modelId="{25AEFADA-2848-4714-ABB3-F824413649EC}" srcId="{83047D9A-8800-412E-849A-1392D466C5B2}" destId="{500D5B6A-B25B-48D2-BABB-AC8546D4189F}" srcOrd="3" destOrd="0" parTransId="{8236120D-5956-41DD-B350-A204FF472DAC}" sibTransId="{00932AC4-B4F5-4194-886A-B374E24A4448}"/>
    <dgm:cxn modelId="{3E96C6E5-6D45-4B27-B46E-44FD2BC636B1}" type="presOf" srcId="{8936400C-78D1-45D5-9959-2FAF8922A4F2}" destId="{198A29AF-8EAE-4EC1-8785-582FE236487F}" srcOrd="0" destOrd="0" presId="urn:microsoft.com/office/officeart/2005/8/layout/hList1"/>
    <dgm:cxn modelId="{99CB7993-9507-4019-83A6-2D0C0D673640}" type="presParOf" srcId="{B092CD53-0D5A-4275-9245-25CAF29C00D1}" destId="{39B4C970-86B2-412F-9226-52659BDD819E}" srcOrd="0" destOrd="0" presId="urn:microsoft.com/office/officeart/2005/8/layout/hList1"/>
    <dgm:cxn modelId="{B6A0CCD3-6140-44D5-B256-3981A7B2A2A3}" type="presParOf" srcId="{39B4C970-86B2-412F-9226-52659BDD819E}" destId="{85963850-BB8D-4069-8E7B-9FFACA3FC656}" srcOrd="0" destOrd="0" presId="urn:microsoft.com/office/officeart/2005/8/layout/hList1"/>
    <dgm:cxn modelId="{D48A19DC-2E44-47C7-9816-CAF5A2D4437D}" type="presParOf" srcId="{39B4C970-86B2-412F-9226-52659BDD819E}" destId="{07BA70DF-E658-4B3F-B223-3DAB4C34C38D}" srcOrd="1" destOrd="0" presId="urn:microsoft.com/office/officeart/2005/8/layout/hList1"/>
    <dgm:cxn modelId="{3226402D-B14C-4670-BDA3-69999F564B5B}" type="presParOf" srcId="{B092CD53-0D5A-4275-9245-25CAF29C00D1}" destId="{0882CF87-0069-4260-9756-1EA478E25FF3}" srcOrd="1" destOrd="0" presId="urn:microsoft.com/office/officeart/2005/8/layout/hList1"/>
    <dgm:cxn modelId="{C5B3C7E1-5F9F-40A6-B917-AEBB7C3E9430}" type="presParOf" srcId="{B092CD53-0D5A-4275-9245-25CAF29C00D1}" destId="{8EDE62B4-31E6-4738-85BA-AE8F8BEA9A1E}" srcOrd="2" destOrd="0" presId="urn:microsoft.com/office/officeart/2005/8/layout/hList1"/>
    <dgm:cxn modelId="{D7B0298C-972C-4784-9BD4-582EBA7E01C1}" type="presParOf" srcId="{8EDE62B4-31E6-4738-85BA-AE8F8BEA9A1E}" destId="{A8514E44-431A-4559-BE1A-70350570F4D0}" srcOrd="0" destOrd="0" presId="urn:microsoft.com/office/officeart/2005/8/layout/hList1"/>
    <dgm:cxn modelId="{0C6FA256-8A1F-492C-ACCC-EEE3B7E521DD}" type="presParOf" srcId="{8EDE62B4-31E6-4738-85BA-AE8F8BEA9A1E}" destId="{EC8C6FB4-68EA-4FE7-BA87-038DC99ADFA6}" srcOrd="1" destOrd="0" presId="urn:microsoft.com/office/officeart/2005/8/layout/hList1"/>
    <dgm:cxn modelId="{070A3AFA-93C1-47B5-8B40-36EE88998A76}" type="presParOf" srcId="{B092CD53-0D5A-4275-9245-25CAF29C00D1}" destId="{2CF1A7D9-8C12-4CB2-B01A-03930DD88FEB}" srcOrd="3" destOrd="0" presId="urn:microsoft.com/office/officeart/2005/8/layout/hList1"/>
    <dgm:cxn modelId="{967F8EEA-1A2B-4E2A-A57B-0921E7C5D174}" type="presParOf" srcId="{B092CD53-0D5A-4275-9245-25CAF29C00D1}" destId="{74855464-DAC4-4FC5-AA13-C2CC6DFF909A}" srcOrd="4" destOrd="0" presId="urn:microsoft.com/office/officeart/2005/8/layout/hList1"/>
    <dgm:cxn modelId="{EB9B671E-6D73-4984-846E-40772647B82F}" type="presParOf" srcId="{74855464-DAC4-4FC5-AA13-C2CC6DFF909A}" destId="{8D18E6E9-FCB2-40D0-99EA-BBC70E2C36BD}" srcOrd="0" destOrd="0" presId="urn:microsoft.com/office/officeart/2005/8/layout/hList1"/>
    <dgm:cxn modelId="{4D5D179A-0CE1-4811-9F7F-4F94E0D08CDE}" type="presParOf" srcId="{74855464-DAC4-4FC5-AA13-C2CC6DFF909A}" destId="{9B443EE3-6463-488A-83BF-8A0A4920C091}" srcOrd="1" destOrd="0" presId="urn:microsoft.com/office/officeart/2005/8/layout/hList1"/>
    <dgm:cxn modelId="{AA85117C-55C9-4278-BFD2-F5A23DCC8A03}" type="presParOf" srcId="{B092CD53-0D5A-4275-9245-25CAF29C00D1}" destId="{BDF4CB3F-913D-487D-95BB-6A1464FCD953}" srcOrd="5" destOrd="0" presId="urn:microsoft.com/office/officeart/2005/8/layout/hList1"/>
    <dgm:cxn modelId="{1817382B-0217-4DCA-AA6A-21663C7DD72A}" type="presParOf" srcId="{B092CD53-0D5A-4275-9245-25CAF29C00D1}" destId="{228A3AEE-2BFB-4681-86DA-178FDF75A8A0}" srcOrd="6" destOrd="0" presId="urn:microsoft.com/office/officeart/2005/8/layout/hList1"/>
    <dgm:cxn modelId="{8DF46F4D-7F20-4111-9AC8-03CF86122186}" type="presParOf" srcId="{228A3AEE-2BFB-4681-86DA-178FDF75A8A0}" destId="{EA4B6D95-959A-496C-AFFF-9A82C4E62991}" srcOrd="0" destOrd="0" presId="urn:microsoft.com/office/officeart/2005/8/layout/hList1"/>
    <dgm:cxn modelId="{B5DDBFDA-94EA-47D1-B715-7F46BB783A0C}" type="presParOf" srcId="{228A3AEE-2BFB-4681-86DA-178FDF75A8A0}" destId="{396FB722-C03E-4C1A-84B2-A2BC2E42FD5A}" srcOrd="1" destOrd="0" presId="urn:microsoft.com/office/officeart/2005/8/layout/hList1"/>
    <dgm:cxn modelId="{48690065-1D92-4E68-912D-622A00230A84}" type="presParOf" srcId="{B092CD53-0D5A-4275-9245-25CAF29C00D1}" destId="{50CFA268-229D-46AD-80F6-459F7F8F92C9}" srcOrd="7" destOrd="0" presId="urn:microsoft.com/office/officeart/2005/8/layout/hList1"/>
    <dgm:cxn modelId="{335CC74B-BA83-46BC-A061-7C952B85C3C8}" type="presParOf" srcId="{B092CD53-0D5A-4275-9245-25CAF29C00D1}" destId="{C6E68700-7020-4530-B0C8-617BA18D4663}" srcOrd="8" destOrd="0" presId="urn:microsoft.com/office/officeart/2005/8/layout/hList1"/>
    <dgm:cxn modelId="{54C6A5FF-7FE0-476A-A26B-25371A0C34E2}" type="presParOf" srcId="{C6E68700-7020-4530-B0C8-617BA18D4663}" destId="{198A29AF-8EAE-4EC1-8785-582FE236487F}" srcOrd="0" destOrd="0" presId="urn:microsoft.com/office/officeart/2005/8/layout/hList1"/>
    <dgm:cxn modelId="{F99A252E-50A6-418F-B5E1-6BE6DDCBB015}" type="presParOf" srcId="{C6E68700-7020-4530-B0C8-617BA18D4663}" destId="{0FAF9578-A95B-49D7-94FA-76E015BF619C}" srcOrd="1" destOrd="0" presId="urn:microsoft.com/office/officeart/2005/8/layout/hList1"/>
    <dgm:cxn modelId="{DEEC2B3C-6249-48FC-B317-6C09D6427D64}" type="presParOf" srcId="{B092CD53-0D5A-4275-9245-25CAF29C00D1}" destId="{E5030213-568A-4A2C-B06C-2A488B71FA2D}" srcOrd="9" destOrd="0" presId="urn:microsoft.com/office/officeart/2005/8/layout/hList1"/>
    <dgm:cxn modelId="{0F72FD2C-0794-41EC-829A-E3753576846B}" type="presParOf" srcId="{B092CD53-0D5A-4275-9245-25CAF29C00D1}" destId="{2AE2A0BB-35AF-48B2-A65B-40E382B825C1}" srcOrd="10" destOrd="0" presId="urn:microsoft.com/office/officeart/2005/8/layout/hList1"/>
    <dgm:cxn modelId="{37243AE0-C2FD-4E49-A387-D7C2EFDC36AE}" type="presParOf" srcId="{2AE2A0BB-35AF-48B2-A65B-40E382B825C1}" destId="{0C7361B7-1A96-419C-BE70-DDDA08BAB1BF}" srcOrd="0" destOrd="0" presId="urn:microsoft.com/office/officeart/2005/8/layout/hList1"/>
    <dgm:cxn modelId="{2E074C9B-693F-4EF7-AAED-072558143B2B}" type="presParOf" srcId="{2AE2A0BB-35AF-48B2-A65B-40E382B825C1}" destId="{A76FA8E3-536E-4D53-98B2-3AA45390694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0E89E-DD81-453C-9F8E-66BD7FABC4E2}">
      <dsp:nvSpPr>
        <dsp:cNvPr id="0" name=""/>
        <dsp:cNvSpPr/>
      </dsp:nvSpPr>
      <dsp:spPr>
        <a:xfrm>
          <a:off x="0" y="0"/>
          <a:ext cx="3208734" cy="2982925"/>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0165" tIns="330200" rIns="250165" bIns="330200" numCol="1" spcCol="1270" anchor="t" anchorCtr="0">
          <a:noAutofit/>
        </a:bodyPr>
        <a:lstStyle/>
        <a:p>
          <a:pPr marL="0" lvl="0" indent="0" algn="l" defTabSz="1155700">
            <a:lnSpc>
              <a:spcPct val="90000"/>
            </a:lnSpc>
            <a:spcBef>
              <a:spcPct val="0"/>
            </a:spcBef>
            <a:spcAft>
              <a:spcPct val="35000"/>
            </a:spcAft>
            <a:buNone/>
          </a:pPr>
          <a:r>
            <a:rPr lang="en-US" sz="2600" kern="1200" baseline="0"/>
            <a:t>Can you trust the device your using?</a:t>
          </a:r>
          <a:endParaRPr lang="en-US" sz="2600" kern="1200"/>
        </a:p>
      </dsp:txBody>
      <dsp:txXfrm>
        <a:off x="0" y="1133511"/>
        <a:ext cx="3208734" cy="1789755"/>
      </dsp:txXfrm>
    </dsp:sp>
    <dsp:sp modelId="{57F5D406-8C4D-4649-B07D-B3EB72B0D961}">
      <dsp:nvSpPr>
        <dsp:cNvPr id="0" name=""/>
        <dsp:cNvSpPr/>
      </dsp:nvSpPr>
      <dsp:spPr>
        <a:xfrm>
          <a:off x="1156928" y="298292"/>
          <a:ext cx="894877" cy="89487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9768" tIns="12700" rIns="69768" bIns="12700" numCol="1" spcCol="1270" anchor="ctr" anchorCtr="0">
          <a:noAutofit/>
        </a:bodyPr>
        <a:lstStyle/>
        <a:p>
          <a:pPr marL="0" lvl="0" indent="0" algn="ctr" defTabSz="2044700">
            <a:lnSpc>
              <a:spcPct val="90000"/>
            </a:lnSpc>
            <a:spcBef>
              <a:spcPct val="0"/>
            </a:spcBef>
            <a:spcAft>
              <a:spcPct val="35000"/>
            </a:spcAft>
            <a:buNone/>
          </a:pPr>
          <a:r>
            <a:rPr lang="en-US" sz="4600" kern="1200"/>
            <a:t>1</a:t>
          </a:r>
        </a:p>
      </dsp:txBody>
      <dsp:txXfrm>
        <a:off x="1287980" y="429344"/>
        <a:ext cx="632773" cy="632773"/>
      </dsp:txXfrm>
    </dsp:sp>
    <dsp:sp modelId="{CD8FC667-B3CB-4E3C-8A56-522D2E469644}">
      <dsp:nvSpPr>
        <dsp:cNvPr id="0" name=""/>
        <dsp:cNvSpPr/>
      </dsp:nvSpPr>
      <dsp:spPr>
        <a:xfrm>
          <a:off x="0" y="2982853"/>
          <a:ext cx="3208734" cy="72"/>
        </a:xfrm>
        <a:prstGeom prst="rect">
          <a:avLst/>
        </a:prstGeom>
        <a:gradFill rotWithShape="0">
          <a:gsLst>
            <a:gs pos="0">
              <a:schemeClr val="accent5">
                <a:hueOff val="-300007"/>
                <a:satOff val="103"/>
                <a:lumOff val="-1412"/>
                <a:alphaOff val="0"/>
                <a:satMod val="103000"/>
                <a:lumMod val="102000"/>
                <a:tint val="94000"/>
              </a:schemeClr>
            </a:gs>
            <a:gs pos="50000">
              <a:schemeClr val="accent5">
                <a:hueOff val="-300007"/>
                <a:satOff val="103"/>
                <a:lumOff val="-1412"/>
                <a:alphaOff val="0"/>
                <a:satMod val="110000"/>
                <a:lumMod val="100000"/>
                <a:shade val="100000"/>
              </a:schemeClr>
            </a:gs>
            <a:gs pos="100000">
              <a:schemeClr val="accent5">
                <a:hueOff val="-300007"/>
                <a:satOff val="103"/>
                <a:lumOff val="-1412"/>
                <a:alphaOff val="0"/>
                <a:lumMod val="99000"/>
                <a:satMod val="120000"/>
                <a:shade val="78000"/>
              </a:schemeClr>
            </a:gs>
          </a:gsLst>
          <a:lin ang="5400000" scaled="0"/>
        </a:gradFill>
        <a:ln w="6350" cap="flat" cmpd="sng" algn="ctr">
          <a:solidFill>
            <a:schemeClr val="accent5">
              <a:hueOff val="-300007"/>
              <a:satOff val="103"/>
              <a:lumOff val="-141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A15B482-2B27-4146-8853-80DA39689917}">
      <dsp:nvSpPr>
        <dsp:cNvPr id="0" name=""/>
        <dsp:cNvSpPr/>
      </dsp:nvSpPr>
      <dsp:spPr>
        <a:xfrm>
          <a:off x="3529607" y="0"/>
          <a:ext cx="3208734" cy="2982925"/>
        </a:xfrm>
        <a:prstGeom prst="rect">
          <a:avLst/>
        </a:prstGeom>
        <a:solidFill>
          <a:schemeClr val="accent5">
            <a:tint val="40000"/>
            <a:alpha val="90000"/>
            <a:hueOff val="-1036095"/>
            <a:satOff val="-5330"/>
            <a:lumOff val="-707"/>
            <a:alphaOff val="0"/>
          </a:schemeClr>
        </a:solidFill>
        <a:ln w="6350" cap="flat" cmpd="sng" algn="ctr">
          <a:solidFill>
            <a:schemeClr val="accent5">
              <a:tint val="40000"/>
              <a:alpha val="90000"/>
              <a:hueOff val="-1036095"/>
              <a:satOff val="-5330"/>
              <a:lumOff val="-70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0165" tIns="330200" rIns="250165" bIns="330200" numCol="1" spcCol="1270" anchor="t" anchorCtr="0">
          <a:noAutofit/>
        </a:bodyPr>
        <a:lstStyle/>
        <a:p>
          <a:pPr marL="0" lvl="0" indent="0" algn="l" defTabSz="1155700">
            <a:lnSpc>
              <a:spcPct val="90000"/>
            </a:lnSpc>
            <a:spcBef>
              <a:spcPct val="0"/>
            </a:spcBef>
            <a:spcAft>
              <a:spcPct val="35000"/>
            </a:spcAft>
            <a:buNone/>
          </a:pPr>
          <a:r>
            <a:rPr lang="en-US" sz="2600" kern="1200" baseline="0"/>
            <a:t>Can you trust the software your installing?</a:t>
          </a:r>
          <a:endParaRPr lang="en-US" sz="2600" kern="1200"/>
        </a:p>
      </dsp:txBody>
      <dsp:txXfrm>
        <a:off x="3529607" y="1133511"/>
        <a:ext cx="3208734" cy="1789755"/>
      </dsp:txXfrm>
    </dsp:sp>
    <dsp:sp modelId="{38B3C58A-3A3D-4077-965B-5769B9D49337}">
      <dsp:nvSpPr>
        <dsp:cNvPr id="0" name=""/>
        <dsp:cNvSpPr/>
      </dsp:nvSpPr>
      <dsp:spPr>
        <a:xfrm>
          <a:off x="4686536" y="298292"/>
          <a:ext cx="894877" cy="894877"/>
        </a:xfrm>
        <a:prstGeom prst="ellipse">
          <a:avLst/>
        </a:prstGeom>
        <a:gradFill rotWithShape="0">
          <a:gsLst>
            <a:gs pos="0">
              <a:schemeClr val="accent5">
                <a:hueOff val="-600015"/>
                <a:satOff val="206"/>
                <a:lumOff val="-2824"/>
                <a:alphaOff val="0"/>
                <a:satMod val="103000"/>
                <a:lumMod val="102000"/>
                <a:tint val="94000"/>
              </a:schemeClr>
            </a:gs>
            <a:gs pos="50000">
              <a:schemeClr val="accent5">
                <a:hueOff val="-600015"/>
                <a:satOff val="206"/>
                <a:lumOff val="-2824"/>
                <a:alphaOff val="0"/>
                <a:satMod val="110000"/>
                <a:lumMod val="100000"/>
                <a:shade val="100000"/>
              </a:schemeClr>
            </a:gs>
            <a:gs pos="100000">
              <a:schemeClr val="accent5">
                <a:hueOff val="-600015"/>
                <a:satOff val="206"/>
                <a:lumOff val="-2824"/>
                <a:alphaOff val="0"/>
                <a:lumMod val="99000"/>
                <a:satMod val="120000"/>
                <a:shade val="78000"/>
              </a:schemeClr>
            </a:gs>
          </a:gsLst>
          <a:lin ang="5400000" scaled="0"/>
        </a:gradFill>
        <a:ln w="6350" cap="flat" cmpd="sng" algn="ctr">
          <a:solidFill>
            <a:schemeClr val="accent5">
              <a:hueOff val="-600015"/>
              <a:satOff val="206"/>
              <a:lumOff val="-282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9768" tIns="12700" rIns="69768" bIns="12700" numCol="1" spcCol="1270" anchor="ctr" anchorCtr="0">
          <a:noAutofit/>
        </a:bodyPr>
        <a:lstStyle/>
        <a:p>
          <a:pPr marL="0" lvl="0" indent="0" algn="ctr" defTabSz="2044700">
            <a:lnSpc>
              <a:spcPct val="90000"/>
            </a:lnSpc>
            <a:spcBef>
              <a:spcPct val="0"/>
            </a:spcBef>
            <a:spcAft>
              <a:spcPct val="35000"/>
            </a:spcAft>
            <a:buNone/>
          </a:pPr>
          <a:r>
            <a:rPr lang="en-US" sz="4600" kern="1200"/>
            <a:t>2</a:t>
          </a:r>
        </a:p>
      </dsp:txBody>
      <dsp:txXfrm>
        <a:off x="4817588" y="429344"/>
        <a:ext cx="632773" cy="632773"/>
      </dsp:txXfrm>
    </dsp:sp>
    <dsp:sp modelId="{29CCA566-8F2B-40C9-A887-315690692308}">
      <dsp:nvSpPr>
        <dsp:cNvPr id="0" name=""/>
        <dsp:cNvSpPr/>
      </dsp:nvSpPr>
      <dsp:spPr>
        <a:xfrm>
          <a:off x="3529607" y="2982853"/>
          <a:ext cx="3208734" cy="72"/>
        </a:xfrm>
        <a:prstGeom prst="rect">
          <a:avLst/>
        </a:prstGeom>
        <a:gradFill rotWithShape="0">
          <a:gsLst>
            <a:gs pos="0">
              <a:schemeClr val="accent5">
                <a:hueOff val="-900022"/>
                <a:satOff val="308"/>
                <a:lumOff val="-4235"/>
                <a:alphaOff val="0"/>
                <a:satMod val="103000"/>
                <a:lumMod val="102000"/>
                <a:tint val="94000"/>
              </a:schemeClr>
            </a:gs>
            <a:gs pos="50000">
              <a:schemeClr val="accent5">
                <a:hueOff val="-900022"/>
                <a:satOff val="308"/>
                <a:lumOff val="-4235"/>
                <a:alphaOff val="0"/>
                <a:satMod val="110000"/>
                <a:lumMod val="100000"/>
                <a:shade val="100000"/>
              </a:schemeClr>
            </a:gs>
            <a:gs pos="100000">
              <a:schemeClr val="accent5">
                <a:hueOff val="-900022"/>
                <a:satOff val="308"/>
                <a:lumOff val="-4235"/>
                <a:alphaOff val="0"/>
                <a:lumMod val="99000"/>
                <a:satMod val="120000"/>
                <a:shade val="78000"/>
              </a:schemeClr>
            </a:gs>
          </a:gsLst>
          <a:lin ang="5400000" scaled="0"/>
        </a:gradFill>
        <a:ln w="6350" cap="flat" cmpd="sng" algn="ctr">
          <a:solidFill>
            <a:schemeClr val="accent5">
              <a:hueOff val="-900022"/>
              <a:satOff val="308"/>
              <a:lumOff val="-423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70AB93A-EB40-4DD6-B4DA-28A98A206FD6}">
      <dsp:nvSpPr>
        <dsp:cNvPr id="0" name=""/>
        <dsp:cNvSpPr/>
      </dsp:nvSpPr>
      <dsp:spPr>
        <a:xfrm>
          <a:off x="7059215" y="0"/>
          <a:ext cx="3208734" cy="2982925"/>
        </a:xfrm>
        <a:prstGeom prst="rect">
          <a:avLst/>
        </a:prstGeom>
        <a:solidFill>
          <a:schemeClr val="accent5">
            <a:tint val="40000"/>
            <a:alpha val="90000"/>
            <a:hueOff val="-2072189"/>
            <a:satOff val="-10659"/>
            <a:lumOff val="-1415"/>
            <a:alphaOff val="0"/>
          </a:schemeClr>
        </a:solidFill>
        <a:ln w="6350" cap="flat" cmpd="sng" algn="ctr">
          <a:solidFill>
            <a:schemeClr val="accent5">
              <a:tint val="40000"/>
              <a:alpha val="90000"/>
              <a:hueOff val="-2072189"/>
              <a:satOff val="-10659"/>
              <a:lumOff val="-14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0165" tIns="330200" rIns="250165" bIns="330200" numCol="1" spcCol="1270" anchor="t" anchorCtr="0">
          <a:noAutofit/>
        </a:bodyPr>
        <a:lstStyle/>
        <a:p>
          <a:pPr marL="0" lvl="0" indent="0" algn="l" defTabSz="1155700">
            <a:lnSpc>
              <a:spcPct val="90000"/>
            </a:lnSpc>
            <a:spcBef>
              <a:spcPct val="0"/>
            </a:spcBef>
            <a:spcAft>
              <a:spcPct val="35000"/>
            </a:spcAft>
            <a:buNone/>
          </a:pPr>
          <a:r>
            <a:rPr lang="en-US" sz="2600" kern="1200" baseline="0"/>
            <a:t>Can you trust your users?</a:t>
          </a:r>
          <a:endParaRPr lang="en-US" sz="2600" kern="1200"/>
        </a:p>
      </dsp:txBody>
      <dsp:txXfrm>
        <a:off x="7059215" y="1133511"/>
        <a:ext cx="3208734" cy="1789755"/>
      </dsp:txXfrm>
    </dsp:sp>
    <dsp:sp modelId="{D8D32ECD-7617-4CCF-A54C-77436E121A74}">
      <dsp:nvSpPr>
        <dsp:cNvPr id="0" name=""/>
        <dsp:cNvSpPr/>
      </dsp:nvSpPr>
      <dsp:spPr>
        <a:xfrm>
          <a:off x="8216144" y="298292"/>
          <a:ext cx="894877" cy="894877"/>
        </a:xfrm>
        <a:prstGeom prst="ellipse">
          <a:avLst/>
        </a:prstGeom>
        <a:gradFill rotWithShape="0">
          <a:gsLst>
            <a:gs pos="0">
              <a:schemeClr val="accent5">
                <a:hueOff val="-1200029"/>
                <a:satOff val="411"/>
                <a:lumOff val="-5647"/>
                <a:alphaOff val="0"/>
                <a:satMod val="103000"/>
                <a:lumMod val="102000"/>
                <a:tint val="94000"/>
              </a:schemeClr>
            </a:gs>
            <a:gs pos="50000">
              <a:schemeClr val="accent5">
                <a:hueOff val="-1200029"/>
                <a:satOff val="411"/>
                <a:lumOff val="-5647"/>
                <a:alphaOff val="0"/>
                <a:satMod val="110000"/>
                <a:lumMod val="100000"/>
                <a:shade val="100000"/>
              </a:schemeClr>
            </a:gs>
            <a:gs pos="100000">
              <a:schemeClr val="accent5">
                <a:hueOff val="-1200029"/>
                <a:satOff val="411"/>
                <a:lumOff val="-5647"/>
                <a:alphaOff val="0"/>
                <a:lumMod val="99000"/>
                <a:satMod val="120000"/>
                <a:shade val="78000"/>
              </a:schemeClr>
            </a:gs>
          </a:gsLst>
          <a:lin ang="5400000" scaled="0"/>
        </a:gradFill>
        <a:ln w="6350" cap="flat" cmpd="sng" algn="ctr">
          <a:solidFill>
            <a:schemeClr val="accent5">
              <a:hueOff val="-1200029"/>
              <a:satOff val="411"/>
              <a:lumOff val="-564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9768" tIns="12700" rIns="69768" bIns="12700" numCol="1" spcCol="1270" anchor="ctr" anchorCtr="0">
          <a:noAutofit/>
        </a:bodyPr>
        <a:lstStyle/>
        <a:p>
          <a:pPr marL="0" lvl="0" indent="0" algn="ctr" defTabSz="2044700">
            <a:lnSpc>
              <a:spcPct val="90000"/>
            </a:lnSpc>
            <a:spcBef>
              <a:spcPct val="0"/>
            </a:spcBef>
            <a:spcAft>
              <a:spcPct val="35000"/>
            </a:spcAft>
            <a:buNone/>
          </a:pPr>
          <a:r>
            <a:rPr lang="en-US" sz="4600" kern="1200"/>
            <a:t>3</a:t>
          </a:r>
        </a:p>
      </dsp:txBody>
      <dsp:txXfrm>
        <a:off x="8347196" y="429344"/>
        <a:ext cx="632773" cy="632773"/>
      </dsp:txXfrm>
    </dsp:sp>
    <dsp:sp modelId="{DD89F450-2CA5-4B9A-8DCD-9766BF22D072}">
      <dsp:nvSpPr>
        <dsp:cNvPr id="0" name=""/>
        <dsp:cNvSpPr/>
      </dsp:nvSpPr>
      <dsp:spPr>
        <a:xfrm>
          <a:off x="7059215" y="2982853"/>
          <a:ext cx="3208734" cy="72"/>
        </a:xfrm>
        <a:prstGeom prst="rect">
          <a:avLst/>
        </a:prstGeom>
        <a:gradFill rotWithShape="0">
          <a:gsLst>
            <a:gs pos="0">
              <a:schemeClr val="accent5">
                <a:hueOff val="-1500037"/>
                <a:satOff val="514"/>
                <a:lumOff val="-7059"/>
                <a:alphaOff val="0"/>
                <a:satMod val="103000"/>
                <a:lumMod val="102000"/>
                <a:tint val="94000"/>
              </a:schemeClr>
            </a:gs>
            <a:gs pos="50000">
              <a:schemeClr val="accent5">
                <a:hueOff val="-1500037"/>
                <a:satOff val="514"/>
                <a:lumOff val="-7059"/>
                <a:alphaOff val="0"/>
                <a:satMod val="110000"/>
                <a:lumMod val="100000"/>
                <a:shade val="100000"/>
              </a:schemeClr>
            </a:gs>
            <a:gs pos="100000">
              <a:schemeClr val="accent5">
                <a:hueOff val="-1500037"/>
                <a:satOff val="514"/>
                <a:lumOff val="-7059"/>
                <a:alphaOff val="0"/>
                <a:lumMod val="99000"/>
                <a:satMod val="120000"/>
                <a:shade val="78000"/>
              </a:schemeClr>
            </a:gs>
          </a:gsLst>
          <a:lin ang="5400000" scaled="0"/>
        </a:gradFill>
        <a:ln w="6350" cap="flat" cmpd="sng" algn="ctr">
          <a:solidFill>
            <a:schemeClr val="accent5">
              <a:hueOff val="-1500037"/>
              <a:satOff val="514"/>
              <a:lumOff val="-705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63850-BB8D-4069-8E7B-9FFACA3FC656}">
      <dsp:nvSpPr>
        <dsp:cNvPr id="0" name=""/>
        <dsp:cNvSpPr/>
      </dsp:nvSpPr>
      <dsp:spPr>
        <a:xfrm>
          <a:off x="2389" y="398251"/>
          <a:ext cx="1269360" cy="47169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Low Security Workstation</a:t>
          </a:r>
        </a:p>
      </dsp:txBody>
      <dsp:txXfrm>
        <a:off x="2389" y="398251"/>
        <a:ext cx="1269360" cy="471692"/>
      </dsp:txXfrm>
    </dsp:sp>
    <dsp:sp modelId="{07BA70DF-E658-4B3F-B223-3DAB4C34C38D}">
      <dsp:nvSpPr>
        <dsp:cNvPr id="0" name=""/>
        <dsp:cNvSpPr/>
      </dsp:nvSpPr>
      <dsp:spPr>
        <a:xfrm>
          <a:off x="2389" y="869943"/>
          <a:ext cx="1269360" cy="53527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Would not have been prevent</a:t>
          </a:r>
        </a:p>
      </dsp:txBody>
      <dsp:txXfrm>
        <a:off x="2389" y="869943"/>
        <a:ext cx="1269360" cy="535274"/>
      </dsp:txXfrm>
    </dsp:sp>
    <dsp:sp modelId="{A8514E44-431A-4559-BE1A-70350570F4D0}">
      <dsp:nvSpPr>
        <dsp:cNvPr id="0" name=""/>
        <dsp:cNvSpPr/>
      </dsp:nvSpPr>
      <dsp:spPr>
        <a:xfrm>
          <a:off x="1449459" y="398251"/>
          <a:ext cx="1269360" cy="471692"/>
        </a:xfrm>
        <a:prstGeom prst="rect">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a:t>Enhanced </a:t>
          </a:r>
          <a:r>
            <a:rPr lang="en-US" sz="1000" kern="1200" dirty="0"/>
            <a:t>Security Workstation</a:t>
          </a:r>
        </a:p>
      </dsp:txBody>
      <dsp:txXfrm>
        <a:off x="1449459" y="398251"/>
        <a:ext cx="1269360" cy="471692"/>
      </dsp:txXfrm>
    </dsp:sp>
    <dsp:sp modelId="{EC8C6FB4-68EA-4FE7-BA87-038DC99ADFA6}">
      <dsp:nvSpPr>
        <dsp:cNvPr id="0" name=""/>
        <dsp:cNvSpPr/>
      </dsp:nvSpPr>
      <dsp:spPr>
        <a:xfrm>
          <a:off x="1449459" y="869943"/>
          <a:ext cx="1269360" cy="535274"/>
        </a:xfrm>
        <a:prstGeom prst="rect">
          <a:avLst/>
        </a:prstGeom>
        <a:solidFill>
          <a:schemeClr val="accent3">
            <a:tint val="40000"/>
            <a:alpha val="90000"/>
            <a:hueOff val="-155475"/>
            <a:satOff val="-2063"/>
            <a:lumOff val="-260"/>
            <a:alphaOff val="0"/>
          </a:schemeClr>
        </a:solidFill>
        <a:ln w="12700" cap="flat" cmpd="sng" algn="ctr">
          <a:solidFill>
            <a:schemeClr val="accent3">
              <a:tint val="40000"/>
              <a:alpha val="90000"/>
              <a:hueOff val="-155475"/>
              <a:satOff val="-2063"/>
              <a:lumOff val="-2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Would not have been prevent</a:t>
          </a:r>
        </a:p>
      </dsp:txBody>
      <dsp:txXfrm>
        <a:off x="1449459" y="869943"/>
        <a:ext cx="1269360" cy="535274"/>
      </dsp:txXfrm>
    </dsp:sp>
    <dsp:sp modelId="{8D18E6E9-FCB2-40D0-99EA-BBC70E2C36BD}">
      <dsp:nvSpPr>
        <dsp:cNvPr id="0" name=""/>
        <dsp:cNvSpPr/>
      </dsp:nvSpPr>
      <dsp:spPr>
        <a:xfrm>
          <a:off x="2896530" y="398251"/>
          <a:ext cx="1269360" cy="471692"/>
        </a:xfrm>
        <a:prstGeom prst="rect">
          <a:avLst/>
        </a:prstGeom>
        <a:solidFill>
          <a:srgbClr val="EE9900"/>
        </a:solidFill>
        <a:ln w="12700" cap="flat" cmpd="sng" algn="ctr">
          <a:solidFill>
            <a:schemeClr val="accent3">
              <a:hueOff val="-596142"/>
              <a:satOff val="-800"/>
              <a:lumOff val="-2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High Security Workstation</a:t>
          </a:r>
        </a:p>
      </dsp:txBody>
      <dsp:txXfrm>
        <a:off x="2896530" y="398251"/>
        <a:ext cx="1269360" cy="471692"/>
      </dsp:txXfrm>
    </dsp:sp>
    <dsp:sp modelId="{9B443EE3-6463-488A-83BF-8A0A4920C091}">
      <dsp:nvSpPr>
        <dsp:cNvPr id="0" name=""/>
        <dsp:cNvSpPr/>
      </dsp:nvSpPr>
      <dsp:spPr>
        <a:xfrm>
          <a:off x="2896530" y="869943"/>
          <a:ext cx="1269360" cy="535274"/>
        </a:xfrm>
        <a:prstGeom prst="rect">
          <a:avLst/>
        </a:prstGeom>
        <a:solidFill>
          <a:schemeClr val="accent3">
            <a:tint val="40000"/>
            <a:alpha val="90000"/>
            <a:hueOff val="-310950"/>
            <a:satOff val="-4126"/>
            <a:lumOff val="-520"/>
            <a:alphaOff val="0"/>
          </a:schemeClr>
        </a:solidFill>
        <a:ln w="12700" cap="flat" cmpd="sng" algn="ctr">
          <a:solidFill>
            <a:schemeClr val="accent3">
              <a:tint val="40000"/>
              <a:alpha val="90000"/>
              <a:hueOff val="-310950"/>
              <a:satOff val="-4126"/>
              <a:lumOff val="-5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Would not have been prevent</a:t>
          </a:r>
        </a:p>
      </dsp:txBody>
      <dsp:txXfrm>
        <a:off x="2896530" y="869943"/>
        <a:ext cx="1269360" cy="535274"/>
      </dsp:txXfrm>
    </dsp:sp>
    <dsp:sp modelId="{EA4B6D95-959A-496C-AFFF-9A82C4E62991}">
      <dsp:nvSpPr>
        <dsp:cNvPr id="0" name=""/>
        <dsp:cNvSpPr/>
      </dsp:nvSpPr>
      <dsp:spPr>
        <a:xfrm>
          <a:off x="4343601" y="398251"/>
          <a:ext cx="1269360" cy="471692"/>
        </a:xfrm>
        <a:prstGeom prst="rect">
          <a:avLst/>
        </a:prstGeom>
        <a:solidFill>
          <a:schemeClr val="accent3">
            <a:hueOff val="-894213"/>
            <a:satOff val="-1200"/>
            <a:lumOff val="-3646"/>
            <a:alphaOff val="0"/>
          </a:schemeClr>
        </a:solidFill>
        <a:ln w="12700" cap="flat" cmpd="sng" algn="ctr">
          <a:solidFill>
            <a:schemeClr val="accent3">
              <a:hueOff val="-894213"/>
              <a:satOff val="-1200"/>
              <a:lumOff val="-3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Specialized Workstation</a:t>
          </a:r>
        </a:p>
      </dsp:txBody>
      <dsp:txXfrm>
        <a:off x="4343601" y="398251"/>
        <a:ext cx="1269360" cy="471692"/>
      </dsp:txXfrm>
    </dsp:sp>
    <dsp:sp modelId="{396FB722-C03E-4C1A-84B2-A2BC2E42FD5A}">
      <dsp:nvSpPr>
        <dsp:cNvPr id="0" name=""/>
        <dsp:cNvSpPr/>
      </dsp:nvSpPr>
      <dsp:spPr>
        <a:xfrm>
          <a:off x="4343601" y="869943"/>
          <a:ext cx="1269360" cy="535274"/>
        </a:xfrm>
        <a:prstGeom prst="rect">
          <a:avLst/>
        </a:prstGeom>
        <a:solidFill>
          <a:schemeClr val="accent3">
            <a:tint val="40000"/>
            <a:alpha val="90000"/>
            <a:hueOff val="-466426"/>
            <a:satOff val="-6189"/>
            <a:lumOff val="-781"/>
            <a:alphaOff val="0"/>
          </a:schemeClr>
        </a:solidFill>
        <a:ln w="12700" cap="flat" cmpd="sng" algn="ctr">
          <a:solidFill>
            <a:schemeClr val="accent3">
              <a:tint val="40000"/>
              <a:alpha val="90000"/>
              <a:hueOff val="-466426"/>
              <a:satOff val="-6189"/>
              <a:lumOff val="-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1" kern="1200" dirty="0">
              <a:gradFill>
                <a:gsLst>
                  <a:gs pos="0">
                    <a:schemeClr val="tx1"/>
                  </a:gs>
                  <a:gs pos="100000">
                    <a:schemeClr val="tx1"/>
                  </a:gs>
                </a:gsLst>
                <a:lin ang="5400000" scaled="1"/>
              </a:gradFill>
              <a:latin typeface="+mn-lt"/>
              <a:ea typeface="+mn-ea"/>
              <a:cs typeface="+mn-cs"/>
            </a:rPr>
            <a:t>Application access review – activity detected</a:t>
          </a:r>
          <a:endParaRPr lang="en-US" sz="1000" kern="1200" dirty="0"/>
        </a:p>
      </dsp:txBody>
      <dsp:txXfrm>
        <a:off x="4343601" y="869943"/>
        <a:ext cx="1269360" cy="535274"/>
      </dsp:txXfrm>
    </dsp:sp>
    <dsp:sp modelId="{198A29AF-8EAE-4EC1-8785-582FE236487F}">
      <dsp:nvSpPr>
        <dsp:cNvPr id="0" name=""/>
        <dsp:cNvSpPr/>
      </dsp:nvSpPr>
      <dsp:spPr>
        <a:xfrm>
          <a:off x="5790671" y="398251"/>
          <a:ext cx="1269360" cy="471692"/>
        </a:xfrm>
        <a:prstGeom prst="rect">
          <a:avLst/>
        </a:prstGeom>
        <a:solidFill>
          <a:srgbClr val="E61404"/>
        </a:solidFill>
        <a:ln w="12700" cap="flat" cmpd="sng" algn="ctr">
          <a:solidFill>
            <a:schemeClr val="accent3">
              <a:hueOff val="-1192284"/>
              <a:satOff val="-1600"/>
              <a:lumOff val="-4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Secured Workstation –aka PAW</a:t>
          </a:r>
        </a:p>
      </dsp:txBody>
      <dsp:txXfrm>
        <a:off x="5790671" y="398251"/>
        <a:ext cx="1269360" cy="471692"/>
      </dsp:txXfrm>
    </dsp:sp>
    <dsp:sp modelId="{0FAF9578-A95B-49D7-94FA-76E015BF619C}">
      <dsp:nvSpPr>
        <dsp:cNvPr id="0" name=""/>
        <dsp:cNvSpPr/>
      </dsp:nvSpPr>
      <dsp:spPr>
        <a:xfrm>
          <a:off x="5790671" y="869943"/>
          <a:ext cx="1269360" cy="535274"/>
        </a:xfrm>
        <a:prstGeom prst="rect">
          <a:avLst/>
        </a:prstGeom>
        <a:solidFill>
          <a:schemeClr val="accent3">
            <a:tint val="40000"/>
            <a:alpha val="90000"/>
            <a:hueOff val="-621901"/>
            <a:satOff val="-8252"/>
            <a:lumOff val="-1041"/>
            <a:alphaOff val="0"/>
          </a:schemeClr>
        </a:solidFill>
        <a:ln w="12700" cap="flat" cmpd="sng" algn="ctr">
          <a:solidFill>
            <a:schemeClr val="accent3">
              <a:tint val="40000"/>
              <a:alpha val="90000"/>
              <a:hueOff val="-621901"/>
              <a:satOff val="-8252"/>
              <a:lumOff val="-10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1" kern="1200" dirty="0">
              <a:gradFill>
                <a:gsLst>
                  <a:gs pos="0">
                    <a:schemeClr val="tx1"/>
                  </a:gs>
                  <a:gs pos="100000">
                    <a:schemeClr val="tx1"/>
                  </a:gs>
                </a:gsLst>
                <a:lin ang="5400000" scaled="1"/>
              </a:gradFill>
              <a:latin typeface="+mn-lt"/>
              <a:ea typeface="+mn-ea"/>
              <a:cs typeface="+mn-cs"/>
            </a:rPr>
            <a:t>JIT access require second factor auth activity blocked</a:t>
          </a:r>
          <a:endParaRPr lang="en-US" sz="1000" kern="1200" dirty="0"/>
        </a:p>
      </dsp:txBody>
      <dsp:txXfrm>
        <a:off x="5790671" y="869943"/>
        <a:ext cx="1269360" cy="535274"/>
      </dsp:txXfrm>
    </dsp:sp>
    <dsp:sp modelId="{0C7361B7-1A96-419C-BE70-DDDA08BAB1BF}">
      <dsp:nvSpPr>
        <dsp:cNvPr id="0" name=""/>
        <dsp:cNvSpPr/>
      </dsp:nvSpPr>
      <dsp:spPr>
        <a:xfrm>
          <a:off x="7237742" y="398251"/>
          <a:ext cx="1269360" cy="471692"/>
        </a:xfrm>
        <a:prstGeom prst="rect">
          <a:avLst/>
        </a:prstGeom>
        <a:solidFill>
          <a:srgbClr val="A80000"/>
        </a:solidFill>
        <a:ln w="12700" cap="flat" cmpd="sng" algn="ctr">
          <a:solidFill>
            <a:schemeClr val="accent3">
              <a:hueOff val="-1490355"/>
              <a:satOff val="-2000"/>
              <a:lumOff val="-60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Isolated Workstation</a:t>
          </a:r>
        </a:p>
      </dsp:txBody>
      <dsp:txXfrm>
        <a:off x="7237742" y="398251"/>
        <a:ext cx="1269360" cy="471692"/>
      </dsp:txXfrm>
    </dsp:sp>
    <dsp:sp modelId="{A76FA8E3-536E-4D53-98B2-3AA453906946}">
      <dsp:nvSpPr>
        <dsp:cNvPr id="0" name=""/>
        <dsp:cNvSpPr/>
      </dsp:nvSpPr>
      <dsp:spPr>
        <a:xfrm>
          <a:off x="7237742" y="869943"/>
          <a:ext cx="1269360" cy="535274"/>
        </a:xfrm>
        <a:prstGeom prst="rect">
          <a:avLst/>
        </a:prstGeom>
        <a:solidFill>
          <a:schemeClr val="accent3">
            <a:tint val="40000"/>
            <a:alpha val="90000"/>
            <a:hueOff val="-777376"/>
            <a:satOff val="-10315"/>
            <a:lumOff val="-1301"/>
            <a:alphaOff val="0"/>
          </a:schemeClr>
        </a:solidFill>
        <a:ln w="12700" cap="flat" cmpd="sng" algn="ctr">
          <a:solidFill>
            <a:schemeClr val="accent3">
              <a:tint val="40000"/>
              <a:alpha val="90000"/>
              <a:hueOff val="-777376"/>
              <a:satOff val="-10315"/>
              <a:lumOff val="-13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lrTx/>
            <a:buSzTx/>
            <a:buFont typeface="Arial" panose="020B0604020202020204" pitchFamily="34" charset="0"/>
            <a:buChar char="•"/>
          </a:pPr>
          <a:r>
            <a:rPr lang="en-US" sz="1000" b="0" i="1" kern="1200" dirty="0">
              <a:gradFill>
                <a:gsLst>
                  <a:gs pos="0">
                    <a:schemeClr val="tx1"/>
                  </a:gs>
                  <a:gs pos="100000">
                    <a:schemeClr val="tx1"/>
                  </a:gs>
                </a:gsLst>
                <a:lin ang="5400000" scaled="1"/>
              </a:gradFill>
              <a:latin typeface="+mn-lt"/>
              <a:ea typeface="+mn-ea"/>
              <a:cs typeface="+mn-cs"/>
            </a:rPr>
            <a:t>Not connected</a:t>
          </a:r>
          <a:endParaRPr lang="en-US" sz="1000" kern="1200" dirty="0"/>
        </a:p>
      </dsp:txBody>
      <dsp:txXfrm>
        <a:off x="7237742" y="869943"/>
        <a:ext cx="1269360" cy="535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63850-BB8D-4069-8E7B-9FFACA3FC656}">
      <dsp:nvSpPr>
        <dsp:cNvPr id="0" name=""/>
        <dsp:cNvSpPr/>
      </dsp:nvSpPr>
      <dsp:spPr>
        <a:xfrm>
          <a:off x="2391" y="391175"/>
          <a:ext cx="1270636" cy="4721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Low Security Workstation</a:t>
          </a:r>
        </a:p>
      </dsp:txBody>
      <dsp:txXfrm>
        <a:off x="2391" y="391175"/>
        <a:ext cx="1270636" cy="472118"/>
      </dsp:txXfrm>
    </dsp:sp>
    <dsp:sp modelId="{07BA70DF-E658-4B3F-B223-3DAB4C34C38D}">
      <dsp:nvSpPr>
        <dsp:cNvPr id="0" name=""/>
        <dsp:cNvSpPr/>
      </dsp:nvSpPr>
      <dsp:spPr>
        <a:xfrm>
          <a:off x="2391" y="863294"/>
          <a:ext cx="1270636" cy="5489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kern="1200" dirty="0">
              <a:gradFill>
                <a:gsLst>
                  <a:gs pos="0">
                    <a:schemeClr val="tx1"/>
                  </a:gs>
                  <a:gs pos="100000">
                    <a:schemeClr val="tx1"/>
                  </a:gs>
                </a:gsLst>
                <a:lin ang="5400000" scaled="1"/>
              </a:gradFill>
            </a:rPr>
            <a:t>Monitoring detect suspicious activity</a:t>
          </a:r>
          <a:endParaRPr lang="en-US" sz="1000" b="0" kern="1200" dirty="0"/>
        </a:p>
      </dsp:txBody>
      <dsp:txXfrm>
        <a:off x="2391" y="863294"/>
        <a:ext cx="1270636" cy="548999"/>
      </dsp:txXfrm>
    </dsp:sp>
    <dsp:sp modelId="{A8514E44-431A-4559-BE1A-70350570F4D0}">
      <dsp:nvSpPr>
        <dsp:cNvPr id="0" name=""/>
        <dsp:cNvSpPr/>
      </dsp:nvSpPr>
      <dsp:spPr>
        <a:xfrm>
          <a:off x="1450916" y="391175"/>
          <a:ext cx="1270636" cy="472118"/>
        </a:xfrm>
        <a:prstGeom prst="rect">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a:t>Enhanced </a:t>
          </a:r>
          <a:r>
            <a:rPr lang="en-US" sz="1000" kern="1200" dirty="0"/>
            <a:t>Security Workstation</a:t>
          </a:r>
        </a:p>
      </dsp:txBody>
      <dsp:txXfrm>
        <a:off x="1450916" y="391175"/>
        <a:ext cx="1270636" cy="472118"/>
      </dsp:txXfrm>
    </dsp:sp>
    <dsp:sp modelId="{EC8C6FB4-68EA-4FE7-BA87-038DC99ADFA6}">
      <dsp:nvSpPr>
        <dsp:cNvPr id="0" name=""/>
        <dsp:cNvSpPr/>
      </dsp:nvSpPr>
      <dsp:spPr>
        <a:xfrm>
          <a:off x="1450916" y="863294"/>
          <a:ext cx="1270636" cy="548999"/>
        </a:xfrm>
        <a:prstGeom prst="rect">
          <a:avLst/>
        </a:prstGeom>
        <a:solidFill>
          <a:schemeClr val="accent3">
            <a:tint val="40000"/>
            <a:alpha val="90000"/>
            <a:hueOff val="-155475"/>
            <a:satOff val="-2063"/>
            <a:lumOff val="-260"/>
            <a:alphaOff val="0"/>
          </a:schemeClr>
        </a:solidFill>
        <a:ln w="12700" cap="flat" cmpd="sng" algn="ctr">
          <a:solidFill>
            <a:schemeClr val="accent3">
              <a:tint val="40000"/>
              <a:alpha val="90000"/>
              <a:hueOff val="-155475"/>
              <a:satOff val="-2063"/>
              <a:lumOff val="-2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1" kern="1200" dirty="0">
              <a:gradFill>
                <a:gsLst>
                  <a:gs pos="0">
                    <a:schemeClr val="tx1"/>
                  </a:gs>
                  <a:gs pos="100000">
                    <a:schemeClr val="tx1"/>
                  </a:gs>
                </a:gsLst>
                <a:lin ang="5400000" scaled="1"/>
              </a:gradFill>
              <a:latin typeface="+mn-lt"/>
              <a:ea typeface="+mn-ea"/>
              <a:cs typeface="+mn-cs"/>
            </a:rPr>
            <a:t>ATP blocks spread and raises alert</a:t>
          </a:r>
          <a:endParaRPr lang="en-US" sz="1000" kern="1200" dirty="0"/>
        </a:p>
      </dsp:txBody>
      <dsp:txXfrm>
        <a:off x="1450916" y="863294"/>
        <a:ext cx="1270636" cy="548999"/>
      </dsp:txXfrm>
    </dsp:sp>
    <dsp:sp modelId="{8D18E6E9-FCB2-40D0-99EA-BBC70E2C36BD}">
      <dsp:nvSpPr>
        <dsp:cNvPr id="0" name=""/>
        <dsp:cNvSpPr/>
      </dsp:nvSpPr>
      <dsp:spPr>
        <a:xfrm>
          <a:off x="2899442" y="391175"/>
          <a:ext cx="1270636" cy="472118"/>
        </a:xfrm>
        <a:prstGeom prst="rect">
          <a:avLst/>
        </a:prstGeom>
        <a:solidFill>
          <a:srgbClr val="EE9900"/>
        </a:solidFill>
        <a:ln w="12700" cap="flat" cmpd="sng" algn="ctr">
          <a:solidFill>
            <a:schemeClr val="accent3">
              <a:hueOff val="-596142"/>
              <a:satOff val="-800"/>
              <a:lumOff val="-2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High Security Workstation</a:t>
          </a:r>
        </a:p>
      </dsp:txBody>
      <dsp:txXfrm>
        <a:off x="2899442" y="391175"/>
        <a:ext cx="1270636" cy="472118"/>
      </dsp:txXfrm>
    </dsp:sp>
    <dsp:sp modelId="{9B443EE3-6463-488A-83BF-8A0A4920C091}">
      <dsp:nvSpPr>
        <dsp:cNvPr id="0" name=""/>
        <dsp:cNvSpPr/>
      </dsp:nvSpPr>
      <dsp:spPr>
        <a:xfrm>
          <a:off x="2899442" y="863294"/>
          <a:ext cx="1270636" cy="548999"/>
        </a:xfrm>
        <a:prstGeom prst="rect">
          <a:avLst/>
        </a:prstGeom>
        <a:solidFill>
          <a:schemeClr val="accent3">
            <a:tint val="40000"/>
            <a:alpha val="90000"/>
            <a:hueOff val="-310950"/>
            <a:satOff val="-4126"/>
            <a:lumOff val="-520"/>
            <a:alphaOff val="0"/>
          </a:schemeClr>
        </a:solidFill>
        <a:ln w="12700" cap="flat" cmpd="sng" algn="ctr">
          <a:solidFill>
            <a:schemeClr val="accent3">
              <a:tint val="40000"/>
              <a:alpha val="90000"/>
              <a:hueOff val="-310950"/>
              <a:satOff val="-4126"/>
              <a:lumOff val="-5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1" kern="1200" noProof="0" dirty="0">
              <a:gradFill>
                <a:gsLst>
                  <a:gs pos="0">
                    <a:schemeClr val="tx1"/>
                  </a:gs>
                  <a:gs pos="100000">
                    <a:schemeClr val="tx1"/>
                  </a:gs>
                </a:gsLst>
                <a:lin ang="5400000" scaled="1"/>
              </a:gradFill>
              <a:latin typeface="+mn-lt"/>
              <a:ea typeface="+mn-ea"/>
              <a:cs typeface="+mn-cs"/>
            </a:rPr>
            <a:t>Elevation execution fails</a:t>
          </a:r>
          <a:endParaRPr lang="en-US" sz="1000" kern="1200" dirty="0"/>
        </a:p>
        <a:p>
          <a:pPr marL="57150" lvl="1" indent="-57150" algn="l" defTabSz="444500">
            <a:lnSpc>
              <a:spcPct val="90000"/>
            </a:lnSpc>
            <a:spcBef>
              <a:spcPct val="0"/>
            </a:spcBef>
            <a:spcAft>
              <a:spcPct val="15000"/>
            </a:spcAft>
            <a:buChar char="•"/>
          </a:pPr>
          <a:r>
            <a:rPr lang="en-US" sz="1000" b="0" i="1" kern="1200" noProof="0" dirty="0">
              <a:gradFill>
                <a:gsLst>
                  <a:gs pos="0">
                    <a:schemeClr val="tx1"/>
                  </a:gs>
                  <a:gs pos="100000">
                    <a:schemeClr val="tx1"/>
                  </a:gs>
                </a:gsLst>
                <a:lin ang="5400000" scaled="1"/>
              </a:gradFill>
              <a:latin typeface="+mn-lt"/>
              <a:ea typeface="+mn-ea"/>
              <a:cs typeface="+mn-cs"/>
            </a:rPr>
            <a:t>Attack blocked </a:t>
          </a:r>
          <a:endParaRPr lang="en-US" sz="1000" kern="1200" dirty="0"/>
        </a:p>
      </dsp:txBody>
      <dsp:txXfrm>
        <a:off x="2899442" y="863294"/>
        <a:ext cx="1270636" cy="548999"/>
      </dsp:txXfrm>
    </dsp:sp>
    <dsp:sp modelId="{EA4B6D95-959A-496C-AFFF-9A82C4E62991}">
      <dsp:nvSpPr>
        <dsp:cNvPr id="0" name=""/>
        <dsp:cNvSpPr/>
      </dsp:nvSpPr>
      <dsp:spPr>
        <a:xfrm>
          <a:off x="4347967" y="391175"/>
          <a:ext cx="1270636" cy="472118"/>
        </a:xfrm>
        <a:prstGeom prst="rect">
          <a:avLst/>
        </a:prstGeom>
        <a:solidFill>
          <a:schemeClr val="accent3">
            <a:hueOff val="-894213"/>
            <a:satOff val="-1200"/>
            <a:lumOff val="-3646"/>
            <a:alphaOff val="0"/>
          </a:schemeClr>
        </a:solidFill>
        <a:ln w="12700" cap="flat" cmpd="sng" algn="ctr">
          <a:solidFill>
            <a:schemeClr val="accent3">
              <a:hueOff val="-894213"/>
              <a:satOff val="-1200"/>
              <a:lumOff val="-3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Specialized Workstation</a:t>
          </a:r>
        </a:p>
      </dsp:txBody>
      <dsp:txXfrm>
        <a:off x="4347967" y="391175"/>
        <a:ext cx="1270636" cy="472118"/>
      </dsp:txXfrm>
    </dsp:sp>
    <dsp:sp modelId="{396FB722-C03E-4C1A-84B2-A2BC2E42FD5A}">
      <dsp:nvSpPr>
        <dsp:cNvPr id="0" name=""/>
        <dsp:cNvSpPr/>
      </dsp:nvSpPr>
      <dsp:spPr>
        <a:xfrm>
          <a:off x="4347967" y="863294"/>
          <a:ext cx="1270636" cy="548999"/>
        </a:xfrm>
        <a:prstGeom prst="rect">
          <a:avLst/>
        </a:prstGeom>
        <a:solidFill>
          <a:schemeClr val="accent3">
            <a:tint val="40000"/>
            <a:alpha val="90000"/>
            <a:hueOff val="-466426"/>
            <a:satOff val="-6189"/>
            <a:lumOff val="-781"/>
            <a:alphaOff val="0"/>
          </a:schemeClr>
        </a:solidFill>
        <a:ln w="12700" cap="flat" cmpd="sng" algn="ctr">
          <a:solidFill>
            <a:schemeClr val="accent3">
              <a:tint val="40000"/>
              <a:alpha val="90000"/>
              <a:hueOff val="-466426"/>
              <a:satOff val="-6189"/>
              <a:lumOff val="-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1" kern="1200" dirty="0">
              <a:gradFill>
                <a:gsLst>
                  <a:gs pos="0">
                    <a:schemeClr val="tx1"/>
                  </a:gs>
                  <a:gs pos="100000">
                    <a:schemeClr val="tx1"/>
                  </a:gs>
                </a:gsLst>
                <a:lin ang="5400000" scaled="1"/>
              </a:gradFill>
              <a:latin typeface="+mn-lt"/>
              <a:ea typeface="+mn-ea"/>
              <a:cs typeface="+mn-cs"/>
            </a:rPr>
            <a:t>Redirect fails</a:t>
          </a:r>
          <a:endParaRPr lang="en-US" sz="1000" kern="1200" dirty="0"/>
        </a:p>
        <a:p>
          <a:pPr marL="57150" lvl="1" indent="-57150" algn="l" defTabSz="444500">
            <a:lnSpc>
              <a:spcPct val="90000"/>
            </a:lnSpc>
            <a:spcBef>
              <a:spcPct val="0"/>
            </a:spcBef>
            <a:spcAft>
              <a:spcPct val="15000"/>
            </a:spcAft>
            <a:buChar char="•"/>
          </a:pPr>
          <a:r>
            <a:rPr lang="en-US" sz="1000" kern="1200" dirty="0"/>
            <a:t>Code not signed application fails</a:t>
          </a:r>
        </a:p>
      </dsp:txBody>
      <dsp:txXfrm>
        <a:off x="4347967" y="863294"/>
        <a:ext cx="1270636" cy="548999"/>
      </dsp:txXfrm>
    </dsp:sp>
    <dsp:sp modelId="{198A29AF-8EAE-4EC1-8785-582FE236487F}">
      <dsp:nvSpPr>
        <dsp:cNvPr id="0" name=""/>
        <dsp:cNvSpPr/>
      </dsp:nvSpPr>
      <dsp:spPr>
        <a:xfrm>
          <a:off x="5796492" y="391175"/>
          <a:ext cx="1270636" cy="472118"/>
        </a:xfrm>
        <a:prstGeom prst="rect">
          <a:avLst/>
        </a:prstGeom>
        <a:solidFill>
          <a:srgbClr val="E61404"/>
        </a:solidFill>
        <a:ln w="12700" cap="flat" cmpd="sng" algn="ctr">
          <a:solidFill>
            <a:schemeClr val="accent3">
              <a:hueOff val="-1192284"/>
              <a:satOff val="-1600"/>
              <a:lumOff val="-4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Secured Workstation –aka PAW</a:t>
          </a:r>
        </a:p>
      </dsp:txBody>
      <dsp:txXfrm>
        <a:off x="5796492" y="391175"/>
        <a:ext cx="1270636" cy="472118"/>
      </dsp:txXfrm>
    </dsp:sp>
    <dsp:sp modelId="{0FAF9578-A95B-49D7-94FA-76E015BF619C}">
      <dsp:nvSpPr>
        <dsp:cNvPr id="0" name=""/>
        <dsp:cNvSpPr/>
      </dsp:nvSpPr>
      <dsp:spPr>
        <a:xfrm>
          <a:off x="5796492" y="863294"/>
          <a:ext cx="1270636" cy="548999"/>
        </a:xfrm>
        <a:prstGeom prst="rect">
          <a:avLst/>
        </a:prstGeom>
        <a:solidFill>
          <a:schemeClr val="accent3">
            <a:tint val="40000"/>
            <a:alpha val="90000"/>
            <a:hueOff val="-621901"/>
            <a:satOff val="-8252"/>
            <a:lumOff val="-1041"/>
            <a:alphaOff val="0"/>
          </a:schemeClr>
        </a:solidFill>
        <a:ln w="12700" cap="flat" cmpd="sng" algn="ctr">
          <a:solidFill>
            <a:schemeClr val="accent3">
              <a:tint val="40000"/>
              <a:alpha val="90000"/>
              <a:hueOff val="-621901"/>
              <a:satOff val="-8252"/>
              <a:lumOff val="-10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1" kern="1200" dirty="0">
              <a:gradFill>
                <a:gsLst>
                  <a:gs pos="0">
                    <a:schemeClr val="tx1"/>
                  </a:gs>
                  <a:gs pos="100000">
                    <a:schemeClr val="tx1"/>
                  </a:gs>
                </a:gsLst>
                <a:lin ang="5400000" scaled="1"/>
              </a:gradFill>
              <a:latin typeface="+mn-lt"/>
              <a:ea typeface="+mn-ea"/>
              <a:cs typeface="+mn-cs"/>
            </a:rPr>
            <a:t>Never receive phish</a:t>
          </a:r>
          <a:endParaRPr lang="en-US" sz="1000" kern="1200" dirty="0"/>
        </a:p>
      </dsp:txBody>
      <dsp:txXfrm>
        <a:off x="5796492" y="863294"/>
        <a:ext cx="1270636" cy="548999"/>
      </dsp:txXfrm>
    </dsp:sp>
    <dsp:sp modelId="{0C7361B7-1A96-419C-BE70-DDDA08BAB1BF}">
      <dsp:nvSpPr>
        <dsp:cNvPr id="0" name=""/>
        <dsp:cNvSpPr/>
      </dsp:nvSpPr>
      <dsp:spPr>
        <a:xfrm>
          <a:off x="7245018" y="391175"/>
          <a:ext cx="1270636" cy="472118"/>
        </a:xfrm>
        <a:prstGeom prst="rect">
          <a:avLst/>
        </a:prstGeom>
        <a:solidFill>
          <a:srgbClr val="A80000"/>
        </a:solidFill>
        <a:ln w="12700" cap="flat" cmpd="sng" algn="ctr">
          <a:solidFill>
            <a:schemeClr val="accent3">
              <a:hueOff val="-1490355"/>
              <a:satOff val="-2000"/>
              <a:lumOff val="-60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Isolated Workstation</a:t>
          </a:r>
        </a:p>
      </dsp:txBody>
      <dsp:txXfrm>
        <a:off x="7245018" y="391175"/>
        <a:ext cx="1270636" cy="472118"/>
      </dsp:txXfrm>
    </dsp:sp>
    <dsp:sp modelId="{A76FA8E3-536E-4D53-98B2-3AA453906946}">
      <dsp:nvSpPr>
        <dsp:cNvPr id="0" name=""/>
        <dsp:cNvSpPr/>
      </dsp:nvSpPr>
      <dsp:spPr>
        <a:xfrm>
          <a:off x="7245018" y="863294"/>
          <a:ext cx="1270636" cy="548999"/>
        </a:xfrm>
        <a:prstGeom prst="rect">
          <a:avLst/>
        </a:prstGeom>
        <a:solidFill>
          <a:schemeClr val="accent3">
            <a:tint val="40000"/>
            <a:alpha val="90000"/>
            <a:hueOff val="-777376"/>
            <a:satOff val="-10315"/>
            <a:lumOff val="-1301"/>
            <a:alphaOff val="0"/>
          </a:schemeClr>
        </a:solidFill>
        <a:ln w="12700" cap="flat" cmpd="sng" algn="ctr">
          <a:solidFill>
            <a:schemeClr val="accent3">
              <a:tint val="40000"/>
              <a:alpha val="90000"/>
              <a:hueOff val="-777376"/>
              <a:satOff val="-10315"/>
              <a:lumOff val="-13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lrTx/>
            <a:buSzTx/>
            <a:buFont typeface="Arial" panose="020B0604020202020204" pitchFamily="34" charset="0"/>
            <a:buChar char="•"/>
          </a:pPr>
          <a:r>
            <a:rPr lang="en-US" sz="1000" kern="1200" dirty="0"/>
            <a:t>Not connected</a:t>
          </a:r>
        </a:p>
      </dsp:txBody>
      <dsp:txXfrm>
        <a:off x="7245018" y="863294"/>
        <a:ext cx="1270636" cy="548999"/>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E53C0-3084-4D17-A582-0C514354FB7B}" type="datetimeFigureOut">
              <a:rPr lang="en-US" smtClean="0"/>
              <a:t>10/20/2020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C452B-E2CA-44DF-AA6E-EF12A34ADCF5}" type="slidenum">
              <a:rPr lang="en-US" smtClean="0"/>
              <a:t>‹#›</a:t>
            </a:fld>
            <a:endParaRPr lang="en-US"/>
          </a:p>
        </p:txBody>
      </p:sp>
    </p:spTree>
    <p:extLst>
      <p:ext uri="{BB962C8B-B14F-4D97-AF65-F5344CB8AC3E}">
        <p14:creationId xmlns:p14="http://schemas.microsoft.com/office/powerpoint/2010/main" val="390663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a:t>
            </a:r>
            <a:r>
              <a:rPr lang="en-US" b="0"/>
              <a:t>: Rob</a:t>
            </a:r>
          </a:p>
          <a:p>
            <a:endParaRPr lang="en-US"/>
          </a:p>
          <a:p>
            <a:r>
              <a:rPr lang="en-US" b="1"/>
              <a:t>Walkthrough</a:t>
            </a:r>
          </a:p>
          <a:p>
            <a:pPr marL="228600" indent="-228600">
              <a:buAutoNum type="arabicPeriod"/>
            </a:pPr>
            <a:r>
              <a:rPr lang="en-US"/>
              <a:t>OEMs manufacture a device that is registered with Windows Autopilot as going to a specific customer (e.g.; Microsoft). Devices are registered using a device hash generated by Autopilot.</a:t>
            </a:r>
          </a:p>
          <a:p>
            <a:pPr marL="228600" indent="-228600">
              <a:buAutoNum type="arabicPeriod"/>
            </a:pPr>
            <a:r>
              <a:rPr lang="en-US"/>
              <a:t>After being registered, devices will be shipped in Windows 10 in S-Mode OOB. This provides a secure OOBE and can go in and out of S-Mode at will via Autopilot.</a:t>
            </a:r>
          </a:p>
          <a:p>
            <a:pPr marL="228600" indent="-228600">
              <a:buAutoNum type="arabicPeriod"/>
            </a:pPr>
            <a:r>
              <a:rPr lang="en-US"/>
              <a:t>Upon receiving a device, users can connect the device to the Internet and authenticate with AAD. Windows Autopilot will verify the device using ATP / Attestation, then start to pull down Intune policies if the device is what it claims to be and has not been tampered with.</a:t>
            </a:r>
          </a:p>
          <a:p>
            <a:endParaRPr lang="en-US"/>
          </a:p>
          <a:p>
            <a:pPr marL="171450" indent="-171450">
              <a:buFont typeface="Arial" panose="020B0604020202020204" pitchFamily="34" charset="0"/>
              <a:buChar char="•"/>
            </a:pPr>
            <a:r>
              <a:rPr lang="en-US"/>
              <a:t>Intune </a:t>
            </a:r>
            <a:r>
              <a:rPr lang="en-US" err="1"/>
              <a:t>provies</a:t>
            </a:r>
            <a:r>
              <a:rPr lang="en-US"/>
              <a:t> policies, Autopilot fetches the policies from Intune</a:t>
            </a:r>
          </a:p>
          <a:p>
            <a:pPr marL="171450" indent="-171450">
              <a:buFont typeface="Arial" panose="020B0604020202020204" pitchFamily="34" charset="0"/>
              <a:buChar char="•"/>
            </a:pPr>
            <a:r>
              <a:rPr lang="en-US"/>
              <a:t>Talk about security safeguards this provides</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Dev Experience</a:t>
            </a:r>
          </a:p>
          <a:p>
            <a:pPr marL="171450" indent="-171450">
              <a:buFont typeface="Arial" panose="020B0604020202020204" pitchFamily="34" charset="0"/>
              <a:buChar char="•"/>
            </a:pPr>
            <a:r>
              <a:rPr lang="en-US"/>
              <a:t>Because of AP + S-Mode, we can be up and running in ~30 minutes</a:t>
            </a:r>
          </a:p>
        </p:txBody>
      </p:sp>
      <p:sp>
        <p:nvSpPr>
          <p:cNvPr id="4" name="Slide Number Placeholder 3"/>
          <p:cNvSpPr>
            <a:spLocks noGrp="1"/>
          </p:cNvSpPr>
          <p:nvPr>
            <p:ph type="sldNum" sz="quarter" idx="5"/>
          </p:nvPr>
        </p:nvSpPr>
        <p:spPr/>
        <p:txBody>
          <a:bodyPr/>
          <a:lstStyle/>
          <a:p>
            <a:fld id="{FE36C466-0F93-4CCA-AA0E-681BDBFD3A63}" type="slidenum">
              <a:rPr lang="en-US" smtClean="0"/>
              <a:t>9</a:t>
            </a:fld>
            <a:endParaRPr lang="en-US"/>
          </a:p>
        </p:txBody>
      </p:sp>
    </p:spTree>
    <p:extLst>
      <p:ext uri="{BB962C8B-B14F-4D97-AF65-F5344CB8AC3E}">
        <p14:creationId xmlns:p14="http://schemas.microsoft.com/office/powerpoint/2010/main" val="51758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a:t>
            </a:r>
            <a:r>
              <a:rPr lang="en-US" b="0"/>
              <a:t>: Rob</a:t>
            </a:r>
          </a:p>
          <a:p>
            <a:endParaRPr lang="en-US"/>
          </a:p>
          <a:p>
            <a:r>
              <a:rPr lang="en-US" b="1"/>
              <a:t>Walkthrough</a:t>
            </a:r>
          </a:p>
          <a:p>
            <a:pPr marL="228600" indent="-228600">
              <a:buAutoNum type="arabicPeriod"/>
            </a:pPr>
            <a:r>
              <a:rPr lang="en-US"/>
              <a:t>OEMs manufacture a device that is registered with Windows Autopilot as going to a specific customer (e.g.; Microsoft). Devices are registered using a device hash generated by Autopilot.</a:t>
            </a:r>
          </a:p>
          <a:p>
            <a:pPr marL="228600" indent="-228600">
              <a:buAutoNum type="arabicPeriod"/>
            </a:pPr>
            <a:r>
              <a:rPr lang="en-US"/>
              <a:t>After being registered, devices will be shipped in Windows 10 in S-Mode OOB. This provides a secure OOBE and can go in and out of S-Mode at will via Autopilot.</a:t>
            </a:r>
          </a:p>
          <a:p>
            <a:pPr marL="228600" indent="-228600">
              <a:buAutoNum type="arabicPeriod"/>
            </a:pPr>
            <a:r>
              <a:rPr lang="en-US"/>
              <a:t>Upon receiving a device, users can connect the device to the Internet and authenticate with AAD. Windows Autopilot will verify the device using ATP / Attestation, then start to pull down Intune policies if the device is what it claims to be and has not been tampered with.</a:t>
            </a:r>
          </a:p>
          <a:p>
            <a:endParaRPr lang="en-US"/>
          </a:p>
          <a:p>
            <a:pPr marL="171450" indent="-171450">
              <a:buFont typeface="Arial" panose="020B0604020202020204" pitchFamily="34" charset="0"/>
              <a:buChar char="•"/>
            </a:pPr>
            <a:r>
              <a:rPr lang="en-US"/>
              <a:t>Intune </a:t>
            </a:r>
            <a:r>
              <a:rPr lang="en-US" err="1"/>
              <a:t>provies</a:t>
            </a:r>
            <a:r>
              <a:rPr lang="en-US"/>
              <a:t> policies, Autopilot fetches the policies from Intune</a:t>
            </a:r>
          </a:p>
          <a:p>
            <a:pPr marL="171450" indent="-171450">
              <a:buFont typeface="Arial" panose="020B0604020202020204" pitchFamily="34" charset="0"/>
              <a:buChar char="•"/>
            </a:pPr>
            <a:r>
              <a:rPr lang="en-US"/>
              <a:t>Talk about security safeguards this provides</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Dev Experience</a:t>
            </a:r>
          </a:p>
          <a:p>
            <a:pPr marL="171450" indent="-171450">
              <a:buFont typeface="Arial" panose="020B0604020202020204" pitchFamily="34" charset="0"/>
              <a:buChar char="•"/>
            </a:pPr>
            <a:r>
              <a:rPr lang="en-US"/>
              <a:t>Because of AP + S-Mode, we can be up and running in ~30 minutes</a:t>
            </a:r>
          </a:p>
        </p:txBody>
      </p:sp>
      <p:sp>
        <p:nvSpPr>
          <p:cNvPr id="4" name="Slide Number Placeholder 3"/>
          <p:cNvSpPr>
            <a:spLocks noGrp="1"/>
          </p:cNvSpPr>
          <p:nvPr>
            <p:ph type="sldNum" sz="quarter" idx="5"/>
          </p:nvPr>
        </p:nvSpPr>
        <p:spPr/>
        <p:txBody>
          <a:bodyPr/>
          <a:lstStyle/>
          <a:p>
            <a:fld id="{FE36C466-0F93-4CCA-AA0E-681BDBFD3A63}" type="slidenum">
              <a:rPr lang="en-US" smtClean="0"/>
              <a:t>10</a:t>
            </a:fld>
            <a:endParaRPr lang="en-US"/>
          </a:p>
        </p:txBody>
      </p:sp>
    </p:spTree>
    <p:extLst>
      <p:ext uri="{BB962C8B-B14F-4D97-AF65-F5344CB8AC3E}">
        <p14:creationId xmlns:p14="http://schemas.microsoft.com/office/powerpoint/2010/main" val="397304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10/20/2020</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6739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10/20/2020</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7463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10/20/2020</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62814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1051004"/>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rgbClr val="50E6FF"/>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84149362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white">
          <a:xfrm>
            <a:off x="584200" y="585788"/>
            <a:ext cx="1366245" cy="292608"/>
          </a:xfrm>
          <a:prstGeom prst="rect">
            <a:avLst/>
          </a:prstGeom>
        </p:spPr>
      </p:pic>
      <p:sp>
        <p:nvSpPr>
          <p:cNvPr id="9" name="Freeform 5" descr="Microsoft Ready event logo">
            <a:extLst>
              <a:ext uri="{FF2B5EF4-FFF2-40B4-BE49-F238E27FC236}">
                <a16:creationId xmlns:a16="http://schemas.microsoft.com/office/drawing/2014/main" id="{E3AD54F9-2268-42B8-9B71-49978DE1E17F}"/>
              </a:ext>
            </a:extLst>
          </p:cNvPr>
          <p:cNvSpPr>
            <a:spLocks noEditPoints="1"/>
          </p:cNvSpPr>
          <p:nvPr userDrawn="1"/>
        </p:nvSpPr>
        <p:spPr bwMode="white">
          <a:xfrm>
            <a:off x="599440" y="2913305"/>
            <a:ext cx="2792541" cy="1408297"/>
          </a:xfrm>
          <a:custGeom>
            <a:avLst/>
            <a:gdLst>
              <a:gd name="T0" fmla="*/ 507 w 3255"/>
              <a:gd name="T1" fmla="*/ 189 h 1645"/>
              <a:gd name="T2" fmla="*/ 84 w 3255"/>
              <a:gd name="T3" fmla="*/ 126 h 1645"/>
              <a:gd name="T4" fmla="*/ 0 w 3255"/>
              <a:gd name="T5" fmla="*/ 42 h 1645"/>
              <a:gd name="T6" fmla="*/ 336 w 3255"/>
              <a:gd name="T7" fmla="*/ 398 h 1645"/>
              <a:gd name="T8" fmla="*/ 809 w 3255"/>
              <a:gd name="T9" fmla="*/ 61 h 1645"/>
              <a:gd name="T10" fmla="*/ 713 w 3255"/>
              <a:gd name="T11" fmla="*/ 22 h 1645"/>
              <a:gd name="T12" fmla="*/ 706 w 3255"/>
              <a:gd name="T13" fmla="*/ 203 h 1645"/>
              <a:gd name="T14" fmla="*/ 1067 w 3255"/>
              <a:gd name="T15" fmla="*/ 617 h 1645"/>
              <a:gd name="T16" fmla="*/ 969 w 3255"/>
              <a:gd name="T17" fmla="*/ 221 h 1645"/>
              <a:gd name="T18" fmla="*/ 1089 w 3255"/>
              <a:gd name="T19" fmla="*/ 268 h 1645"/>
              <a:gd name="T20" fmla="*/ 1134 w 3255"/>
              <a:gd name="T21" fmla="*/ 534 h 1645"/>
              <a:gd name="T22" fmla="*/ 1448 w 3255"/>
              <a:gd name="T23" fmla="*/ 278 h 1645"/>
              <a:gd name="T24" fmla="*/ 1269 w 3255"/>
              <a:gd name="T25" fmla="*/ 203 h 1645"/>
              <a:gd name="T26" fmla="*/ 1465 w 3255"/>
              <a:gd name="T27" fmla="*/ 196 h 1645"/>
              <a:gd name="T28" fmla="*/ 1736 w 3255"/>
              <a:gd name="T29" fmla="*/ 617 h 1645"/>
              <a:gd name="T30" fmla="*/ 1893 w 3255"/>
              <a:gd name="T31" fmla="*/ 249 h 1645"/>
              <a:gd name="T32" fmla="*/ 1656 w 3255"/>
              <a:gd name="T33" fmla="*/ 304 h 1645"/>
              <a:gd name="T34" fmla="*/ 1852 w 3255"/>
              <a:gd name="T35" fmla="*/ 405 h 1645"/>
              <a:gd name="T36" fmla="*/ 1991 w 3255"/>
              <a:gd name="T37" fmla="*/ 595 h 1645"/>
              <a:gd name="T38" fmla="*/ 2159 w 3255"/>
              <a:gd name="T39" fmla="*/ 478 h 1645"/>
              <a:gd name="T40" fmla="*/ 1991 w 3255"/>
              <a:gd name="T41" fmla="*/ 317 h 1645"/>
              <a:gd name="T42" fmla="*/ 2236 w 3255"/>
              <a:gd name="T43" fmla="*/ 293 h 1645"/>
              <a:gd name="T44" fmla="*/ 2096 w 3255"/>
              <a:gd name="T45" fmla="*/ 342 h 1645"/>
              <a:gd name="T46" fmla="*/ 2667 w 3255"/>
              <a:gd name="T47" fmla="*/ 559 h 1645"/>
              <a:gd name="T48" fmla="*/ 2522 w 3255"/>
              <a:gd name="T49" fmla="*/ 194 h 1645"/>
              <a:gd name="T50" fmla="*/ 2517 w 3255"/>
              <a:gd name="T51" fmla="*/ 268 h 1645"/>
              <a:gd name="T52" fmla="*/ 2601 w 3255"/>
              <a:gd name="T53" fmla="*/ 508 h 1645"/>
              <a:gd name="T54" fmla="*/ 2910 w 3255"/>
              <a:gd name="T55" fmla="*/ 149 h 1645"/>
              <a:gd name="T56" fmla="*/ 2910 w 3255"/>
              <a:gd name="T57" fmla="*/ 607 h 1645"/>
              <a:gd name="T58" fmla="*/ 2818 w 3255"/>
              <a:gd name="T59" fmla="*/ 203 h 1645"/>
              <a:gd name="T60" fmla="*/ 3017 w 3255"/>
              <a:gd name="T61" fmla="*/ 7 h 1645"/>
              <a:gd name="T62" fmla="*/ 3066 w 3255"/>
              <a:gd name="T63" fmla="*/ 489 h 1645"/>
              <a:gd name="T64" fmla="*/ 3066 w 3255"/>
              <a:gd name="T65" fmla="*/ 110 h 1645"/>
              <a:gd name="T66" fmla="*/ 3158 w 3255"/>
              <a:gd name="T67" fmla="*/ 277 h 1645"/>
              <a:gd name="T68" fmla="*/ 3255 w 3255"/>
              <a:gd name="T69" fmla="*/ 530 h 1645"/>
              <a:gd name="T70" fmla="*/ 94 w 3255"/>
              <a:gd name="T71" fmla="*/ 1226 h 1645"/>
              <a:gd name="T72" fmla="*/ 321 w 3255"/>
              <a:gd name="T73" fmla="*/ 930 h 1645"/>
              <a:gd name="T74" fmla="*/ 281 w 3255"/>
              <a:gd name="T75" fmla="*/ 1227 h 1645"/>
              <a:gd name="T76" fmla="*/ 244 w 3255"/>
              <a:gd name="T77" fmla="*/ 990 h 1645"/>
              <a:gd name="T78" fmla="*/ 242 w 3255"/>
              <a:gd name="T79" fmla="*/ 1120 h 1645"/>
              <a:gd name="T80" fmla="*/ 672 w 3255"/>
              <a:gd name="T81" fmla="*/ 1382 h 1645"/>
              <a:gd name="T82" fmla="*/ 442 w 3255"/>
              <a:gd name="T83" fmla="*/ 1410 h 1645"/>
              <a:gd name="T84" fmla="*/ 714 w 3255"/>
              <a:gd name="T85" fmla="*/ 1093 h 1645"/>
              <a:gd name="T86" fmla="*/ 647 w 3255"/>
              <a:gd name="T87" fmla="*/ 1138 h 1645"/>
              <a:gd name="T88" fmla="*/ 1037 w 3255"/>
              <a:gd name="T89" fmla="*/ 1455 h 1645"/>
              <a:gd name="T90" fmla="*/ 787 w 3255"/>
              <a:gd name="T91" fmla="*/ 1345 h 1645"/>
              <a:gd name="T92" fmla="*/ 889 w 3255"/>
              <a:gd name="T93" fmla="*/ 1125 h 1645"/>
              <a:gd name="T94" fmla="*/ 1087 w 3255"/>
              <a:gd name="T95" fmla="*/ 1082 h 1645"/>
              <a:gd name="T96" fmla="*/ 896 w 3255"/>
              <a:gd name="T97" fmla="*/ 1378 h 1645"/>
              <a:gd name="T98" fmla="*/ 950 w 3255"/>
              <a:gd name="T99" fmla="*/ 1270 h 1645"/>
              <a:gd name="T100" fmla="*/ 1476 w 3255"/>
              <a:gd name="T101" fmla="*/ 1392 h 1645"/>
              <a:gd name="T102" fmla="*/ 1362 w 3255"/>
              <a:gd name="T103" fmla="*/ 1042 h 1645"/>
              <a:gd name="T104" fmla="*/ 1569 w 3255"/>
              <a:gd name="T105" fmla="*/ 857 h 1645"/>
              <a:gd name="T106" fmla="*/ 1379 w 3255"/>
              <a:gd name="T107" fmla="*/ 1116 h 1645"/>
              <a:gd name="T108" fmla="*/ 1449 w 3255"/>
              <a:gd name="T109" fmla="*/ 1356 h 1645"/>
              <a:gd name="T110" fmla="*/ 1628 w 3255"/>
              <a:gd name="T111" fmla="*/ 1561 h 1645"/>
              <a:gd name="T112" fmla="*/ 1712 w 3255"/>
              <a:gd name="T113" fmla="*/ 1051 h 1645"/>
              <a:gd name="T114" fmla="*/ 1925 w 3255"/>
              <a:gd name="T115" fmla="*/ 105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55" h="1645">
                <a:moveTo>
                  <a:pt x="520" y="607"/>
                </a:moveTo>
                <a:cubicBezTo>
                  <a:pt x="520" y="247"/>
                  <a:pt x="520" y="247"/>
                  <a:pt x="520" y="247"/>
                </a:cubicBezTo>
                <a:cubicBezTo>
                  <a:pt x="520" y="220"/>
                  <a:pt x="521" y="179"/>
                  <a:pt x="525" y="126"/>
                </a:cubicBezTo>
                <a:cubicBezTo>
                  <a:pt x="523" y="126"/>
                  <a:pt x="523" y="126"/>
                  <a:pt x="523" y="126"/>
                </a:cubicBezTo>
                <a:cubicBezTo>
                  <a:pt x="518" y="154"/>
                  <a:pt x="512" y="175"/>
                  <a:pt x="507" y="189"/>
                </a:cubicBezTo>
                <a:cubicBezTo>
                  <a:pt x="336" y="607"/>
                  <a:pt x="336" y="607"/>
                  <a:pt x="336" y="607"/>
                </a:cubicBezTo>
                <a:cubicBezTo>
                  <a:pt x="274" y="607"/>
                  <a:pt x="274" y="607"/>
                  <a:pt x="274" y="607"/>
                </a:cubicBezTo>
                <a:cubicBezTo>
                  <a:pt x="102" y="193"/>
                  <a:pt x="102" y="193"/>
                  <a:pt x="102" y="193"/>
                </a:cubicBezTo>
                <a:cubicBezTo>
                  <a:pt x="98" y="179"/>
                  <a:pt x="92" y="156"/>
                  <a:pt x="86" y="126"/>
                </a:cubicBezTo>
                <a:cubicBezTo>
                  <a:pt x="84" y="126"/>
                  <a:pt x="84" y="126"/>
                  <a:pt x="84" y="126"/>
                </a:cubicBezTo>
                <a:cubicBezTo>
                  <a:pt x="84" y="133"/>
                  <a:pt x="85" y="151"/>
                  <a:pt x="86" y="181"/>
                </a:cubicBezTo>
                <a:cubicBezTo>
                  <a:pt x="87" y="211"/>
                  <a:pt x="87" y="237"/>
                  <a:pt x="87" y="259"/>
                </a:cubicBezTo>
                <a:cubicBezTo>
                  <a:pt x="87" y="607"/>
                  <a:pt x="87" y="607"/>
                  <a:pt x="87" y="607"/>
                </a:cubicBezTo>
                <a:cubicBezTo>
                  <a:pt x="0" y="607"/>
                  <a:pt x="0" y="607"/>
                  <a:pt x="0" y="607"/>
                </a:cubicBezTo>
                <a:cubicBezTo>
                  <a:pt x="0" y="42"/>
                  <a:pt x="0" y="42"/>
                  <a:pt x="0" y="42"/>
                </a:cubicBezTo>
                <a:cubicBezTo>
                  <a:pt x="134" y="42"/>
                  <a:pt x="134" y="42"/>
                  <a:pt x="134" y="42"/>
                </a:cubicBezTo>
                <a:cubicBezTo>
                  <a:pt x="278" y="399"/>
                  <a:pt x="278" y="399"/>
                  <a:pt x="278" y="399"/>
                </a:cubicBezTo>
                <a:cubicBezTo>
                  <a:pt x="292" y="434"/>
                  <a:pt x="301" y="460"/>
                  <a:pt x="304" y="477"/>
                </a:cubicBezTo>
                <a:cubicBezTo>
                  <a:pt x="306" y="477"/>
                  <a:pt x="306" y="477"/>
                  <a:pt x="306" y="477"/>
                </a:cubicBezTo>
                <a:cubicBezTo>
                  <a:pt x="336" y="398"/>
                  <a:pt x="336" y="398"/>
                  <a:pt x="336" y="398"/>
                </a:cubicBezTo>
                <a:cubicBezTo>
                  <a:pt x="484" y="42"/>
                  <a:pt x="484" y="42"/>
                  <a:pt x="484" y="42"/>
                </a:cubicBezTo>
                <a:cubicBezTo>
                  <a:pt x="613" y="42"/>
                  <a:pt x="613" y="42"/>
                  <a:pt x="613" y="42"/>
                </a:cubicBezTo>
                <a:cubicBezTo>
                  <a:pt x="613" y="607"/>
                  <a:pt x="613" y="607"/>
                  <a:pt x="613" y="607"/>
                </a:cubicBezTo>
                <a:lnTo>
                  <a:pt x="520" y="607"/>
                </a:lnTo>
                <a:close/>
                <a:moveTo>
                  <a:pt x="809" y="61"/>
                </a:moveTo>
                <a:cubicBezTo>
                  <a:pt x="809" y="76"/>
                  <a:pt x="803" y="88"/>
                  <a:pt x="792" y="98"/>
                </a:cubicBezTo>
                <a:cubicBezTo>
                  <a:pt x="781" y="108"/>
                  <a:pt x="768" y="113"/>
                  <a:pt x="752" y="113"/>
                </a:cubicBezTo>
                <a:cubicBezTo>
                  <a:pt x="737" y="113"/>
                  <a:pt x="724" y="108"/>
                  <a:pt x="713" y="98"/>
                </a:cubicBezTo>
                <a:cubicBezTo>
                  <a:pt x="702" y="88"/>
                  <a:pt x="697" y="76"/>
                  <a:pt x="697" y="61"/>
                </a:cubicBezTo>
                <a:cubicBezTo>
                  <a:pt x="697" y="45"/>
                  <a:pt x="702" y="33"/>
                  <a:pt x="713" y="22"/>
                </a:cubicBezTo>
                <a:cubicBezTo>
                  <a:pt x="724" y="12"/>
                  <a:pt x="737" y="7"/>
                  <a:pt x="752" y="7"/>
                </a:cubicBezTo>
                <a:cubicBezTo>
                  <a:pt x="769" y="7"/>
                  <a:pt x="782" y="12"/>
                  <a:pt x="793" y="23"/>
                </a:cubicBezTo>
                <a:cubicBezTo>
                  <a:pt x="803" y="33"/>
                  <a:pt x="809" y="46"/>
                  <a:pt x="809" y="61"/>
                </a:cubicBezTo>
                <a:close/>
                <a:moveTo>
                  <a:pt x="706" y="607"/>
                </a:moveTo>
                <a:cubicBezTo>
                  <a:pt x="706" y="203"/>
                  <a:pt x="706" y="203"/>
                  <a:pt x="706" y="203"/>
                </a:cubicBezTo>
                <a:cubicBezTo>
                  <a:pt x="797" y="203"/>
                  <a:pt x="797" y="203"/>
                  <a:pt x="797" y="203"/>
                </a:cubicBezTo>
                <a:cubicBezTo>
                  <a:pt x="797" y="607"/>
                  <a:pt x="797" y="607"/>
                  <a:pt x="797" y="607"/>
                </a:cubicBezTo>
                <a:lnTo>
                  <a:pt x="706" y="607"/>
                </a:lnTo>
                <a:close/>
                <a:moveTo>
                  <a:pt x="1182" y="590"/>
                </a:moveTo>
                <a:cubicBezTo>
                  <a:pt x="1151" y="608"/>
                  <a:pt x="1113" y="617"/>
                  <a:pt x="1067" y="617"/>
                </a:cubicBezTo>
                <a:cubicBezTo>
                  <a:pt x="1028" y="617"/>
                  <a:pt x="994" y="609"/>
                  <a:pt x="963" y="592"/>
                </a:cubicBezTo>
                <a:cubicBezTo>
                  <a:pt x="933" y="575"/>
                  <a:pt x="909" y="551"/>
                  <a:pt x="892" y="520"/>
                </a:cubicBezTo>
                <a:cubicBezTo>
                  <a:pt x="875" y="489"/>
                  <a:pt x="867" y="454"/>
                  <a:pt x="867" y="416"/>
                </a:cubicBezTo>
                <a:cubicBezTo>
                  <a:pt x="867" y="372"/>
                  <a:pt x="875" y="333"/>
                  <a:pt x="893" y="300"/>
                </a:cubicBezTo>
                <a:cubicBezTo>
                  <a:pt x="910" y="266"/>
                  <a:pt x="936" y="240"/>
                  <a:pt x="969" y="221"/>
                </a:cubicBezTo>
                <a:cubicBezTo>
                  <a:pt x="1002" y="203"/>
                  <a:pt x="1041" y="194"/>
                  <a:pt x="1085" y="194"/>
                </a:cubicBezTo>
                <a:cubicBezTo>
                  <a:pt x="1102" y="194"/>
                  <a:pt x="1120" y="195"/>
                  <a:pt x="1138" y="199"/>
                </a:cubicBezTo>
                <a:cubicBezTo>
                  <a:pt x="1157" y="203"/>
                  <a:pt x="1171" y="208"/>
                  <a:pt x="1182" y="214"/>
                </a:cubicBezTo>
                <a:cubicBezTo>
                  <a:pt x="1182" y="300"/>
                  <a:pt x="1182" y="300"/>
                  <a:pt x="1182" y="300"/>
                </a:cubicBezTo>
                <a:cubicBezTo>
                  <a:pt x="1152" y="279"/>
                  <a:pt x="1121" y="268"/>
                  <a:pt x="1089" y="268"/>
                </a:cubicBezTo>
                <a:cubicBezTo>
                  <a:pt x="1051" y="268"/>
                  <a:pt x="1020" y="281"/>
                  <a:pt x="997" y="306"/>
                </a:cubicBezTo>
                <a:cubicBezTo>
                  <a:pt x="973" y="332"/>
                  <a:pt x="961" y="365"/>
                  <a:pt x="961" y="408"/>
                </a:cubicBezTo>
                <a:cubicBezTo>
                  <a:pt x="961" y="450"/>
                  <a:pt x="973" y="483"/>
                  <a:pt x="995" y="507"/>
                </a:cubicBezTo>
                <a:cubicBezTo>
                  <a:pt x="1018" y="531"/>
                  <a:pt x="1049" y="543"/>
                  <a:pt x="1087" y="543"/>
                </a:cubicBezTo>
                <a:cubicBezTo>
                  <a:pt x="1101" y="543"/>
                  <a:pt x="1117" y="540"/>
                  <a:pt x="1134" y="534"/>
                </a:cubicBezTo>
                <a:cubicBezTo>
                  <a:pt x="1152" y="528"/>
                  <a:pt x="1167" y="519"/>
                  <a:pt x="1182" y="509"/>
                </a:cubicBezTo>
                <a:lnTo>
                  <a:pt x="1182" y="590"/>
                </a:lnTo>
                <a:close/>
                <a:moveTo>
                  <a:pt x="1501" y="292"/>
                </a:moveTo>
                <a:cubicBezTo>
                  <a:pt x="1497" y="289"/>
                  <a:pt x="1489" y="286"/>
                  <a:pt x="1478" y="283"/>
                </a:cubicBezTo>
                <a:cubicBezTo>
                  <a:pt x="1467" y="280"/>
                  <a:pt x="1457" y="278"/>
                  <a:pt x="1448" y="278"/>
                </a:cubicBezTo>
                <a:cubicBezTo>
                  <a:pt x="1422" y="278"/>
                  <a:pt x="1400" y="290"/>
                  <a:pt x="1384" y="312"/>
                </a:cubicBezTo>
                <a:cubicBezTo>
                  <a:pt x="1368" y="335"/>
                  <a:pt x="1360" y="364"/>
                  <a:pt x="1360" y="401"/>
                </a:cubicBezTo>
                <a:cubicBezTo>
                  <a:pt x="1360" y="607"/>
                  <a:pt x="1360" y="607"/>
                  <a:pt x="1360" y="607"/>
                </a:cubicBezTo>
                <a:cubicBezTo>
                  <a:pt x="1269" y="607"/>
                  <a:pt x="1269" y="607"/>
                  <a:pt x="1269" y="607"/>
                </a:cubicBezTo>
                <a:cubicBezTo>
                  <a:pt x="1269" y="203"/>
                  <a:pt x="1269" y="203"/>
                  <a:pt x="1269" y="203"/>
                </a:cubicBezTo>
                <a:cubicBezTo>
                  <a:pt x="1360" y="203"/>
                  <a:pt x="1360" y="203"/>
                  <a:pt x="1360" y="203"/>
                </a:cubicBezTo>
                <a:cubicBezTo>
                  <a:pt x="1360" y="282"/>
                  <a:pt x="1360" y="282"/>
                  <a:pt x="1360" y="282"/>
                </a:cubicBezTo>
                <a:cubicBezTo>
                  <a:pt x="1361" y="282"/>
                  <a:pt x="1361" y="282"/>
                  <a:pt x="1361" y="282"/>
                </a:cubicBezTo>
                <a:cubicBezTo>
                  <a:pt x="1370" y="255"/>
                  <a:pt x="1384" y="234"/>
                  <a:pt x="1402" y="219"/>
                </a:cubicBezTo>
                <a:cubicBezTo>
                  <a:pt x="1420" y="204"/>
                  <a:pt x="1441" y="196"/>
                  <a:pt x="1465" y="196"/>
                </a:cubicBezTo>
                <a:cubicBezTo>
                  <a:pt x="1480" y="196"/>
                  <a:pt x="1493" y="198"/>
                  <a:pt x="1501" y="202"/>
                </a:cubicBezTo>
                <a:lnTo>
                  <a:pt x="1501" y="292"/>
                </a:lnTo>
                <a:close/>
                <a:moveTo>
                  <a:pt x="1947" y="401"/>
                </a:moveTo>
                <a:cubicBezTo>
                  <a:pt x="1947" y="467"/>
                  <a:pt x="1928" y="519"/>
                  <a:pt x="1890" y="559"/>
                </a:cubicBezTo>
                <a:cubicBezTo>
                  <a:pt x="1852" y="598"/>
                  <a:pt x="1801" y="617"/>
                  <a:pt x="1736" y="617"/>
                </a:cubicBezTo>
                <a:cubicBezTo>
                  <a:pt x="1673" y="617"/>
                  <a:pt x="1624" y="599"/>
                  <a:pt x="1587" y="561"/>
                </a:cubicBezTo>
                <a:cubicBezTo>
                  <a:pt x="1550" y="524"/>
                  <a:pt x="1531" y="474"/>
                  <a:pt x="1531" y="410"/>
                </a:cubicBezTo>
                <a:cubicBezTo>
                  <a:pt x="1531" y="343"/>
                  <a:pt x="1550" y="290"/>
                  <a:pt x="1588" y="252"/>
                </a:cubicBezTo>
                <a:cubicBezTo>
                  <a:pt x="1626" y="213"/>
                  <a:pt x="1678" y="194"/>
                  <a:pt x="1745" y="194"/>
                </a:cubicBezTo>
                <a:cubicBezTo>
                  <a:pt x="1809" y="194"/>
                  <a:pt x="1858" y="212"/>
                  <a:pt x="1893" y="249"/>
                </a:cubicBezTo>
                <a:cubicBezTo>
                  <a:pt x="1929" y="286"/>
                  <a:pt x="1947" y="337"/>
                  <a:pt x="1947" y="401"/>
                </a:cubicBezTo>
                <a:close/>
                <a:moveTo>
                  <a:pt x="1852" y="405"/>
                </a:moveTo>
                <a:cubicBezTo>
                  <a:pt x="1852" y="360"/>
                  <a:pt x="1842" y="326"/>
                  <a:pt x="1822" y="303"/>
                </a:cubicBezTo>
                <a:cubicBezTo>
                  <a:pt x="1802" y="280"/>
                  <a:pt x="1775" y="268"/>
                  <a:pt x="1740" y="268"/>
                </a:cubicBezTo>
                <a:cubicBezTo>
                  <a:pt x="1704" y="268"/>
                  <a:pt x="1676" y="280"/>
                  <a:pt x="1656" y="304"/>
                </a:cubicBezTo>
                <a:cubicBezTo>
                  <a:pt x="1636" y="329"/>
                  <a:pt x="1626" y="363"/>
                  <a:pt x="1626" y="407"/>
                </a:cubicBezTo>
                <a:cubicBezTo>
                  <a:pt x="1626" y="450"/>
                  <a:pt x="1636" y="483"/>
                  <a:pt x="1656" y="507"/>
                </a:cubicBezTo>
                <a:cubicBezTo>
                  <a:pt x="1676" y="531"/>
                  <a:pt x="1705" y="543"/>
                  <a:pt x="1741" y="543"/>
                </a:cubicBezTo>
                <a:cubicBezTo>
                  <a:pt x="1778" y="543"/>
                  <a:pt x="1805" y="531"/>
                  <a:pt x="1824" y="508"/>
                </a:cubicBezTo>
                <a:cubicBezTo>
                  <a:pt x="1843" y="484"/>
                  <a:pt x="1852" y="450"/>
                  <a:pt x="1852" y="405"/>
                </a:cubicBezTo>
                <a:close/>
                <a:moveTo>
                  <a:pt x="2258" y="492"/>
                </a:moveTo>
                <a:cubicBezTo>
                  <a:pt x="2258" y="529"/>
                  <a:pt x="2243" y="560"/>
                  <a:pt x="2214" y="583"/>
                </a:cubicBezTo>
                <a:cubicBezTo>
                  <a:pt x="2185" y="606"/>
                  <a:pt x="2146" y="617"/>
                  <a:pt x="2097" y="617"/>
                </a:cubicBezTo>
                <a:cubicBezTo>
                  <a:pt x="2081" y="617"/>
                  <a:pt x="2062" y="615"/>
                  <a:pt x="2042" y="611"/>
                </a:cubicBezTo>
                <a:cubicBezTo>
                  <a:pt x="2022" y="607"/>
                  <a:pt x="2005" y="602"/>
                  <a:pt x="1991" y="595"/>
                </a:cubicBezTo>
                <a:cubicBezTo>
                  <a:pt x="1991" y="508"/>
                  <a:pt x="1991" y="508"/>
                  <a:pt x="1991" y="508"/>
                </a:cubicBezTo>
                <a:cubicBezTo>
                  <a:pt x="2008" y="520"/>
                  <a:pt x="2026" y="529"/>
                  <a:pt x="2046" y="536"/>
                </a:cubicBezTo>
                <a:cubicBezTo>
                  <a:pt x="2066" y="543"/>
                  <a:pt x="2084" y="546"/>
                  <a:pt x="2100" y="546"/>
                </a:cubicBezTo>
                <a:cubicBezTo>
                  <a:pt x="2144" y="546"/>
                  <a:pt x="2166" y="531"/>
                  <a:pt x="2166" y="502"/>
                </a:cubicBezTo>
                <a:cubicBezTo>
                  <a:pt x="2166" y="492"/>
                  <a:pt x="2164" y="484"/>
                  <a:pt x="2159" y="478"/>
                </a:cubicBezTo>
                <a:cubicBezTo>
                  <a:pt x="2155" y="472"/>
                  <a:pt x="2147" y="465"/>
                  <a:pt x="2137" y="459"/>
                </a:cubicBezTo>
                <a:cubicBezTo>
                  <a:pt x="2126" y="453"/>
                  <a:pt x="2110" y="445"/>
                  <a:pt x="2087" y="436"/>
                </a:cubicBezTo>
                <a:cubicBezTo>
                  <a:pt x="2061" y="425"/>
                  <a:pt x="2041" y="414"/>
                  <a:pt x="2029" y="403"/>
                </a:cubicBezTo>
                <a:cubicBezTo>
                  <a:pt x="2016" y="393"/>
                  <a:pt x="2006" y="381"/>
                  <a:pt x="2000" y="366"/>
                </a:cubicBezTo>
                <a:cubicBezTo>
                  <a:pt x="1994" y="352"/>
                  <a:pt x="1991" y="336"/>
                  <a:pt x="1991" y="317"/>
                </a:cubicBezTo>
                <a:cubicBezTo>
                  <a:pt x="1991" y="280"/>
                  <a:pt x="2005" y="251"/>
                  <a:pt x="2034" y="228"/>
                </a:cubicBezTo>
                <a:cubicBezTo>
                  <a:pt x="2063" y="205"/>
                  <a:pt x="2100" y="194"/>
                  <a:pt x="2145" y="194"/>
                </a:cubicBezTo>
                <a:cubicBezTo>
                  <a:pt x="2159" y="194"/>
                  <a:pt x="2175" y="195"/>
                  <a:pt x="2193" y="198"/>
                </a:cubicBezTo>
                <a:cubicBezTo>
                  <a:pt x="2211" y="202"/>
                  <a:pt x="2225" y="206"/>
                  <a:pt x="2236" y="211"/>
                </a:cubicBezTo>
                <a:cubicBezTo>
                  <a:pt x="2236" y="293"/>
                  <a:pt x="2236" y="293"/>
                  <a:pt x="2236" y="293"/>
                </a:cubicBezTo>
                <a:cubicBezTo>
                  <a:pt x="2224" y="285"/>
                  <a:pt x="2209" y="278"/>
                  <a:pt x="2192" y="273"/>
                </a:cubicBezTo>
                <a:cubicBezTo>
                  <a:pt x="2175" y="268"/>
                  <a:pt x="2159" y="265"/>
                  <a:pt x="2142" y="265"/>
                </a:cubicBezTo>
                <a:cubicBezTo>
                  <a:pt x="2124" y="265"/>
                  <a:pt x="2110" y="269"/>
                  <a:pt x="2099" y="277"/>
                </a:cubicBezTo>
                <a:cubicBezTo>
                  <a:pt x="2089" y="285"/>
                  <a:pt x="2083" y="296"/>
                  <a:pt x="2083" y="308"/>
                </a:cubicBezTo>
                <a:cubicBezTo>
                  <a:pt x="2083" y="323"/>
                  <a:pt x="2087" y="334"/>
                  <a:pt x="2096" y="342"/>
                </a:cubicBezTo>
                <a:cubicBezTo>
                  <a:pt x="2104" y="350"/>
                  <a:pt x="2124" y="360"/>
                  <a:pt x="2154" y="372"/>
                </a:cubicBezTo>
                <a:cubicBezTo>
                  <a:pt x="2192" y="388"/>
                  <a:pt x="2219" y="405"/>
                  <a:pt x="2234" y="423"/>
                </a:cubicBezTo>
                <a:cubicBezTo>
                  <a:pt x="2250" y="442"/>
                  <a:pt x="2258" y="465"/>
                  <a:pt x="2258" y="492"/>
                </a:cubicBezTo>
                <a:close/>
                <a:moveTo>
                  <a:pt x="2723" y="401"/>
                </a:moveTo>
                <a:cubicBezTo>
                  <a:pt x="2723" y="467"/>
                  <a:pt x="2705" y="519"/>
                  <a:pt x="2667" y="559"/>
                </a:cubicBezTo>
                <a:cubicBezTo>
                  <a:pt x="2629" y="598"/>
                  <a:pt x="2577" y="617"/>
                  <a:pt x="2512" y="617"/>
                </a:cubicBezTo>
                <a:cubicBezTo>
                  <a:pt x="2450" y="617"/>
                  <a:pt x="2400" y="599"/>
                  <a:pt x="2363" y="561"/>
                </a:cubicBezTo>
                <a:cubicBezTo>
                  <a:pt x="2327" y="524"/>
                  <a:pt x="2308" y="474"/>
                  <a:pt x="2308" y="410"/>
                </a:cubicBezTo>
                <a:cubicBezTo>
                  <a:pt x="2308" y="343"/>
                  <a:pt x="2327" y="290"/>
                  <a:pt x="2365" y="252"/>
                </a:cubicBezTo>
                <a:cubicBezTo>
                  <a:pt x="2403" y="213"/>
                  <a:pt x="2455" y="194"/>
                  <a:pt x="2522" y="194"/>
                </a:cubicBezTo>
                <a:cubicBezTo>
                  <a:pt x="2585" y="194"/>
                  <a:pt x="2635" y="212"/>
                  <a:pt x="2670" y="249"/>
                </a:cubicBezTo>
                <a:cubicBezTo>
                  <a:pt x="2706" y="286"/>
                  <a:pt x="2723" y="337"/>
                  <a:pt x="2723" y="401"/>
                </a:cubicBezTo>
                <a:close/>
                <a:moveTo>
                  <a:pt x="2629" y="405"/>
                </a:moveTo>
                <a:cubicBezTo>
                  <a:pt x="2629" y="360"/>
                  <a:pt x="2619" y="326"/>
                  <a:pt x="2599" y="303"/>
                </a:cubicBezTo>
                <a:cubicBezTo>
                  <a:pt x="2579" y="280"/>
                  <a:pt x="2552" y="268"/>
                  <a:pt x="2517" y="268"/>
                </a:cubicBezTo>
                <a:cubicBezTo>
                  <a:pt x="2481" y="268"/>
                  <a:pt x="2453" y="280"/>
                  <a:pt x="2433" y="304"/>
                </a:cubicBezTo>
                <a:cubicBezTo>
                  <a:pt x="2413" y="329"/>
                  <a:pt x="2403" y="363"/>
                  <a:pt x="2403" y="407"/>
                </a:cubicBezTo>
                <a:cubicBezTo>
                  <a:pt x="2403" y="450"/>
                  <a:pt x="2413" y="483"/>
                  <a:pt x="2433" y="507"/>
                </a:cubicBezTo>
                <a:cubicBezTo>
                  <a:pt x="2453" y="531"/>
                  <a:pt x="2482" y="543"/>
                  <a:pt x="2518" y="543"/>
                </a:cubicBezTo>
                <a:cubicBezTo>
                  <a:pt x="2554" y="543"/>
                  <a:pt x="2582" y="531"/>
                  <a:pt x="2601" y="508"/>
                </a:cubicBezTo>
                <a:cubicBezTo>
                  <a:pt x="2619" y="484"/>
                  <a:pt x="2629" y="450"/>
                  <a:pt x="2629" y="405"/>
                </a:cubicBezTo>
                <a:close/>
                <a:moveTo>
                  <a:pt x="3017" y="84"/>
                </a:moveTo>
                <a:cubicBezTo>
                  <a:pt x="3002" y="77"/>
                  <a:pt x="2988" y="74"/>
                  <a:pt x="2973" y="74"/>
                </a:cubicBezTo>
                <a:cubicBezTo>
                  <a:pt x="2953" y="74"/>
                  <a:pt x="2938" y="80"/>
                  <a:pt x="2927" y="93"/>
                </a:cubicBezTo>
                <a:cubicBezTo>
                  <a:pt x="2916" y="106"/>
                  <a:pt x="2910" y="125"/>
                  <a:pt x="2910" y="149"/>
                </a:cubicBezTo>
                <a:cubicBezTo>
                  <a:pt x="2910" y="203"/>
                  <a:pt x="2910" y="203"/>
                  <a:pt x="2910" y="203"/>
                </a:cubicBezTo>
                <a:cubicBezTo>
                  <a:pt x="3001" y="203"/>
                  <a:pt x="3001" y="203"/>
                  <a:pt x="3001" y="203"/>
                </a:cubicBezTo>
                <a:cubicBezTo>
                  <a:pt x="3001" y="277"/>
                  <a:pt x="3001" y="277"/>
                  <a:pt x="3001" y="277"/>
                </a:cubicBezTo>
                <a:cubicBezTo>
                  <a:pt x="2910" y="277"/>
                  <a:pt x="2910" y="277"/>
                  <a:pt x="2910" y="277"/>
                </a:cubicBezTo>
                <a:cubicBezTo>
                  <a:pt x="2910" y="607"/>
                  <a:pt x="2910" y="607"/>
                  <a:pt x="2910" y="607"/>
                </a:cubicBezTo>
                <a:cubicBezTo>
                  <a:pt x="2818" y="607"/>
                  <a:pt x="2818" y="607"/>
                  <a:pt x="2818" y="607"/>
                </a:cubicBezTo>
                <a:cubicBezTo>
                  <a:pt x="2818" y="277"/>
                  <a:pt x="2818" y="277"/>
                  <a:pt x="2818" y="277"/>
                </a:cubicBezTo>
                <a:cubicBezTo>
                  <a:pt x="2750" y="277"/>
                  <a:pt x="2750" y="277"/>
                  <a:pt x="2750" y="277"/>
                </a:cubicBezTo>
                <a:cubicBezTo>
                  <a:pt x="2750" y="203"/>
                  <a:pt x="2750" y="203"/>
                  <a:pt x="2750" y="203"/>
                </a:cubicBezTo>
                <a:cubicBezTo>
                  <a:pt x="2818" y="203"/>
                  <a:pt x="2818" y="203"/>
                  <a:pt x="2818" y="203"/>
                </a:cubicBezTo>
                <a:cubicBezTo>
                  <a:pt x="2818" y="144"/>
                  <a:pt x="2818" y="144"/>
                  <a:pt x="2818" y="144"/>
                </a:cubicBezTo>
                <a:cubicBezTo>
                  <a:pt x="2818" y="116"/>
                  <a:pt x="2824" y="91"/>
                  <a:pt x="2836" y="69"/>
                </a:cubicBezTo>
                <a:cubicBezTo>
                  <a:pt x="2848" y="47"/>
                  <a:pt x="2866" y="30"/>
                  <a:pt x="2888" y="18"/>
                </a:cubicBezTo>
                <a:cubicBezTo>
                  <a:pt x="2910" y="6"/>
                  <a:pt x="2935" y="0"/>
                  <a:pt x="2963" y="0"/>
                </a:cubicBezTo>
                <a:cubicBezTo>
                  <a:pt x="2986" y="0"/>
                  <a:pt x="3004" y="2"/>
                  <a:pt x="3017" y="7"/>
                </a:cubicBezTo>
                <a:lnTo>
                  <a:pt x="3017" y="84"/>
                </a:lnTo>
                <a:close/>
                <a:moveTo>
                  <a:pt x="3255" y="603"/>
                </a:moveTo>
                <a:cubicBezTo>
                  <a:pt x="3250" y="607"/>
                  <a:pt x="3240" y="610"/>
                  <a:pt x="3226" y="613"/>
                </a:cubicBezTo>
                <a:cubicBezTo>
                  <a:pt x="3212" y="616"/>
                  <a:pt x="3198" y="617"/>
                  <a:pt x="3185" y="617"/>
                </a:cubicBezTo>
                <a:cubicBezTo>
                  <a:pt x="3106" y="617"/>
                  <a:pt x="3066" y="575"/>
                  <a:pt x="3066" y="489"/>
                </a:cubicBezTo>
                <a:cubicBezTo>
                  <a:pt x="3066" y="277"/>
                  <a:pt x="3066" y="277"/>
                  <a:pt x="3066" y="277"/>
                </a:cubicBezTo>
                <a:cubicBezTo>
                  <a:pt x="2999" y="277"/>
                  <a:pt x="2999" y="277"/>
                  <a:pt x="2999" y="277"/>
                </a:cubicBezTo>
                <a:cubicBezTo>
                  <a:pt x="2999" y="203"/>
                  <a:pt x="2999" y="203"/>
                  <a:pt x="2999" y="203"/>
                </a:cubicBezTo>
                <a:cubicBezTo>
                  <a:pt x="3066" y="203"/>
                  <a:pt x="3066" y="203"/>
                  <a:pt x="3066" y="203"/>
                </a:cubicBezTo>
                <a:cubicBezTo>
                  <a:pt x="3066" y="110"/>
                  <a:pt x="3066" y="110"/>
                  <a:pt x="3066" y="110"/>
                </a:cubicBezTo>
                <a:cubicBezTo>
                  <a:pt x="3158" y="82"/>
                  <a:pt x="3158" y="82"/>
                  <a:pt x="3158" y="82"/>
                </a:cubicBezTo>
                <a:cubicBezTo>
                  <a:pt x="3158" y="203"/>
                  <a:pt x="3158" y="203"/>
                  <a:pt x="3158" y="203"/>
                </a:cubicBezTo>
                <a:cubicBezTo>
                  <a:pt x="3255" y="203"/>
                  <a:pt x="3255" y="203"/>
                  <a:pt x="3255" y="203"/>
                </a:cubicBezTo>
                <a:cubicBezTo>
                  <a:pt x="3255" y="277"/>
                  <a:pt x="3255" y="277"/>
                  <a:pt x="3255" y="277"/>
                </a:cubicBezTo>
                <a:cubicBezTo>
                  <a:pt x="3158" y="277"/>
                  <a:pt x="3158" y="277"/>
                  <a:pt x="3158" y="277"/>
                </a:cubicBezTo>
                <a:cubicBezTo>
                  <a:pt x="3158" y="472"/>
                  <a:pt x="3158" y="472"/>
                  <a:pt x="3158" y="472"/>
                </a:cubicBezTo>
                <a:cubicBezTo>
                  <a:pt x="3158" y="498"/>
                  <a:pt x="3162" y="516"/>
                  <a:pt x="3172" y="527"/>
                </a:cubicBezTo>
                <a:cubicBezTo>
                  <a:pt x="3181" y="537"/>
                  <a:pt x="3195" y="543"/>
                  <a:pt x="3215" y="543"/>
                </a:cubicBezTo>
                <a:cubicBezTo>
                  <a:pt x="3220" y="543"/>
                  <a:pt x="3227" y="542"/>
                  <a:pt x="3235" y="539"/>
                </a:cubicBezTo>
                <a:cubicBezTo>
                  <a:pt x="3243" y="537"/>
                  <a:pt x="3250" y="534"/>
                  <a:pt x="3255" y="530"/>
                </a:cubicBezTo>
                <a:lnTo>
                  <a:pt x="3255" y="603"/>
                </a:lnTo>
                <a:close/>
                <a:moveTo>
                  <a:pt x="284" y="1455"/>
                </a:moveTo>
                <a:cubicBezTo>
                  <a:pt x="215" y="1292"/>
                  <a:pt x="215" y="1292"/>
                  <a:pt x="215" y="1292"/>
                </a:cubicBezTo>
                <a:cubicBezTo>
                  <a:pt x="197" y="1248"/>
                  <a:pt x="171" y="1226"/>
                  <a:pt x="138" y="1226"/>
                </a:cubicBezTo>
                <a:cubicBezTo>
                  <a:pt x="94" y="1226"/>
                  <a:pt x="94" y="1226"/>
                  <a:pt x="94" y="1226"/>
                </a:cubicBezTo>
                <a:cubicBezTo>
                  <a:pt x="94" y="1455"/>
                  <a:pt x="94" y="1455"/>
                  <a:pt x="94" y="1455"/>
                </a:cubicBezTo>
                <a:cubicBezTo>
                  <a:pt x="0" y="1455"/>
                  <a:pt x="0" y="1455"/>
                  <a:pt x="0" y="1455"/>
                </a:cubicBezTo>
                <a:cubicBezTo>
                  <a:pt x="0" y="890"/>
                  <a:pt x="0" y="890"/>
                  <a:pt x="0" y="890"/>
                </a:cubicBezTo>
                <a:cubicBezTo>
                  <a:pt x="183" y="890"/>
                  <a:pt x="183" y="890"/>
                  <a:pt x="183" y="890"/>
                </a:cubicBezTo>
                <a:cubicBezTo>
                  <a:pt x="242" y="890"/>
                  <a:pt x="288" y="903"/>
                  <a:pt x="321" y="930"/>
                </a:cubicBezTo>
                <a:cubicBezTo>
                  <a:pt x="353" y="957"/>
                  <a:pt x="370" y="994"/>
                  <a:pt x="370" y="1042"/>
                </a:cubicBezTo>
                <a:cubicBezTo>
                  <a:pt x="370" y="1082"/>
                  <a:pt x="359" y="1115"/>
                  <a:pt x="337" y="1142"/>
                </a:cubicBezTo>
                <a:cubicBezTo>
                  <a:pt x="315" y="1170"/>
                  <a:pt x="284" y="1189"/>
                  <a:pt x="245" y="1199"/>
                </a:cubicBezTo>
                <a:cubicBezTo>
                  <a:pt x="245" y="1200"/>
                  <a:pt x="245" y="1200"/>
                  <a:pt x="245" y="1200"/>
                </a:cubicBezTo>
                <a:cubicBezTo>
                  <a:pt x="257" y="1204"/>
                  <a:pt x="269" y="1213"/>
                  <a:pt x="281" y="1227"/>
                </a:cubicBezTo>
                <a:cubicBezTo>
                  <a:pt x="293" y="1241"/>
                  <a:pt x="303" y="1255"/>
                  <a:pt x="309" y="1270"/>
                </a:cubicBezTo>
                <a:cubicBezTo>
                  <a:pt x="396" y="1455"/>
                  <a:pt x="396" y="1455"/>
                  <a:pt x="396" y="1455"/>
                </a:cubicBezTo>
                <a:lnTo>
                  <a:pt x="284" y="1455"/>
                </a:lnTo>
                <a:close/>
                <a:moveTo>
                  <a:pt x="271" y="1051"/>
                </a:moveTo>
                <a:cubicBezTo>
                  <a:pt x="271" y="1025"/>
                  <a:pt x="262" y="1005"/>
                  <a:pt x="244" y="990"/>
                </a:cubicBezTo>
                <a:cubicBezTo>
                  <a:pt x="227" y="975"/>
                  <a:pt x="201" y="968"/>
                  <a:pt x="169" y="968"/>
                </a:cubicBezTo>
                <a:cubicBezTo>
                  <a:pt x="94" y="968"/>
                  <a:pt x="94" y="968"/>
                  <a:pt x="94" y="968"/>
                </a:cubicBezTo>
                <a:cubicBezTo>
                  <a:pt x="94" y="1147"/>
                  <a:pt x="94" y="1147"/>
                  <a:pt x="94" y="1147"/>
                </a:cubicBezTo>
                <a:cubicBezTo>
                  <a:pt x="168" y="1147"/>
                  <a:pt x="168" y="1147"/>
                  <a:pt x="168" y="1147"/>
                </a:cubicBezTo>
                <a:cubicBezTo>
                  <a:pt x="198" y="1147"/>
                  <a:pt x="223" y="1138"/>
                  <a:pt x="242" y="1120"/>
                </a:cubicBezTo>
                <a:cubicBezTo>
                  <a:pt x="261" y="1103"/>
                  <a:pt x="271" y="1080"/>
                  <a:pt x="271" y="1051"/>
                </a:cubicBezTo>
                <a:close/>
                <a:moveTo>
                  <a:pt x="485" y="1280"/>
                </a:moveTo>
                <a:cubicBezTo>
                  <a:pt x="487" y="1317"/>
                  <a:pt x="498" y="1345"/>
                  <a:pt x="519" y="1364"/>
                </a:cubicBezTo>
                <a:cubicBezTo>
                  <a:pt x="539" y="1383"/>
                  <a:pt x="568" y="1393"/>
                  <a:pt x="606" y="1393"/>
                </a:cubicBezTo>
                <a:cubicBezTo>
                  <a:pt x="629" y="1393"/>
                  <a:pt x="651" y="1389"/>
                  <a:pt x="672" y="1382"/>
                </a:cubicBezTo>
                <a:cubicBezTo>
                  <a:pt x="693" y="1375"/>
                  <a:pt x="712" y="1366"/>
                  <a:pt x="728" y="1354"/>
                </a:cubicBezTo>
                <a:cubicBezTo>
                  <a:pt x="728" y="1431"/>
                  <a:pt x="728" y="1431"/>
                  <a:pt x="728" y="1431"/>
                </a:cubicBezTo>
                <a:cubicBezTo>
                  <a:pt x="712" y="1441"/>
                  <a:pt x="692" y="1450"/>
                  <a:pt x="666" y="1456"/>
                </a:cubicBezTo>
                <a:cubicBezTo>
                  <a:pt x="640" y="1462"/>
                  <a:pt x="613" y="1465"/>
                  <a:pt x="584" y="1465"/>
                </a:cubicBezTo>
                <a:cubicBezTo>
                  <a:pt x="523" y="1465"/>
                  <a:pt x="476" y="1447"/>
                  <a:pt x="442" y="1410"/>
                </a:cubicBezTo>
                <a:cubicBezTo>
                  <a:pt x="408" y="1374"/>
                  <a:pt x="391" y="1323"/>
                  <a:pt x="391" y="1257"/>
                </a:cubicBezTo>
                <a:cubicBezTo>
                  <a:pt x="391" y="1214"/>
                  <a:pt x="400" y="1176"/>
                  <a:pt x="417" y="1144"/>
                </a:cubicBezTo>
                <a:cubicBezTo>
                  <a:pt x="433" y="1112"/>
                  <a:pt x="456" y="1087"/>
                  <a:pt x="486" y="1069"/>
                </a:cubicBezTo>
                <a:cubicBezTo>
                  <a:pt x="516" y="1051"/>
                  <a:pt x="548" y="1042"/>
                  <a:pt x="584" y="1042"/>
                </a:cubicBezTo>
                <a:cubicBezTo>
                  <a:pt x="639" y="1042"/>
                  <a:pt x="683" y="1059"/>
                  <a:pt x="714" y="1093"/>
                </a:cubicBezTo>
                <a:cubicBezTo>
                  <a:pt x="745" y="1127"/>
                  <a:pt x="760" y="1174"/>
                  <a:pt x="760" y="1235"/>
                </a:cubicBezTo>
                <a:cubicBezTo>
                  <a:pt x="760" y="1280"/>
                  <a:pt x="760" y="1280"/>
                  <a:pt x="760" y="1280"/>
                </a:cubicBezTo>
                <a:lnTo>
                  <a:pt x="485" y="1280"/>
                </a:lnTo>
                <a:close/>
                <a:moveTo>
                  <a:pt x="669" y="1212"/>
                </a:moveTo>
                <a:cubicBezTo>
                  <a:pt x="669" y="1180"/>
                  <a:pt x="662" y="1155"/>
                  <a:pt x="647" y="1138"/>
                </a:cubicBezTo>
                <a:cubicBezTo>
                  <a:pt x="632" y="1121"/>
                  <a:pt x="611" y="1113"/>
                  <a:pt x="584" y="1113"/>
                </a:cubicBezTo>
                <a:cubicBezTo>
                  <a:pt x="559" y="1113"/>
                  <a:pt x="537" y="1122"/>
                  <a:pt x="519" y="1140"/>
                </a:cubicBezTo>
                <a:cubicBezTo>
                  <a:pt x="501" y="1159"/>
                  <a:pt x="490" y="1182"/>
                  <a:pt x="485" y="1212"/>
                </a:cubicBezTo>
                <a:lnTo>
                  <a:pt x="669" y="1212"/>
                </a:lnTo>
                <a:close/>
                <a:moveTo>
                  <a:pt x="1037" y="1455"/>
                </a:moveTo>
                <a:cubicBezTo>
                  <a:pt x="1037" y="1400"/>
                  <a:pt x="1037" y="1400"/>
                  <a:pt x="1037" y="1400"/>
                </a:cubicBezTo>
                <a:cubicBezTo>
                  <a:pt x="1035" y="1400"/>
                  <a:pt x="1035" y="1400"/>
                  <a:pt x="1035" y="1400"/>
                </a:cubicBezTo>
                <a:cubicBezTo>
                  <a:pt x="1007" y="1443"/>
                  <a:pt x="967" y="1465"/>
                  <a:pt x="916" y="1465"/>
                </a:cubicBezTo>
                <a:cubicBezTo>
                  <a:pt x="876" y="1465"/>
                  <a:pt x="845" y="1455"/>
                  <a:pt x="822" y="1433"/>
                </a:cubicBezTo>
                <a:cubicBezTo>
                  <a:pt x="799" y="1411"/>
                  <a:pt x="787" y="1382"/>
                  <a:pt x="787" y="1345"/>
                </a:cubicBezTo>
                <a:cubicBezTo>
                  <a:pt x="787" y="1307"/>
                  <a:pt x="799" y="1277"/>
                  <a:pt x="821" y="1254"/>
                </a:cubicBezTo>
                <a:cubicBezTo>
                  <a:pt x="843" y="1231"/>
                  <a:pt x="876" y="1217"/>
                  <a:pt x="920" y="1212"/>
                </a:cubicBezTo>
                <a:cubicBezTo>
                  <a:pt x="1038" y="1195"/>
                  <a:pt x="1038" y="1195"/>
                  <a:pt x="1038" y="1195"/>
                </a:cubicBezTo>
                <a:cubicBezTo>
                  <a:pt x="1038" y="1140"/>
                  <a:pt x="1012" y="1113"/>
                  <a:pt x="961" y="1113"/>
                </a:cubicBezTo>
                <a:cubicBezTo>
                  <a:pt x="936" y="1113"/>
                  <a:pt x="912" y="1117"/>
                  <a:pt x="889" y="1125"/>
                </a:cubicBezTo>
                <a:cubicBezTo>
                  <a:pt x="866" y="1133"/>
                  <a:pt x="845" y="1144"/>
                  <a:pt x="827" y="1158"/>
                </a:cubicBezTo>
                <a:cubicBezTo>
                  <a:pt x="827" y="1077"/>
                  <a:pt x="827" y="1077"/>
                  <a:pt x="827" y="1077"/>
                </a:cubicBezTo>
                <a:cubicBezTo>
                  <a:pt x="841" y="1068"/>
                  <a:pt x="863" y="1060"/>
                  <a:pt x="892" y="1053"/>
                </a:cubicBezTo>
                <a:cubicBezTo>
                  <a:pt x="921" y="1045"/>
                  <a:pt x="947" y="1042"/>
                  <a:pt x="970" y="1042"/>
                </a:cubicBezTo>
                <a:cubicBezTo>
                  <a:pt x="1022" y="1042"/>
                  <a:pt x="1061" y="1055"/>
                  <a:pt x="1087" y="1082"/>
                </a:cubicBezTo>
                <a:cubicBezTo>
                  <a:pt x="1114" y="1109"/>
                  <a:pt x="1127" y="1148"/>
                  <a:pt x="1127" y="1199"/>
                </a:cubicBezTo>
                <a:cubicBezTo>
                  <a:pt x="1127" y="1455"/>
                  <a:pt x="1127" y="1455"/>
                  <a:pt x="1127" y="1455"/>
                </a:cubicBezTo>
                <a:lnTo>
                  <a:pt x="1037" y="1455"/>
                </a:lnTo>
                <a:close/>
                <a:moveTo>
                  <a:pt x="877" y="1336"/>
                </a:moveTo>
                <a:cubicBezTo>
                  <a:pt x="877" y="1353"/>
                  <a:pt x="883" y="1367"/>
                  <a:pt x="896" y="1378"/>
                </a:cubicBezTo>
                <a:cubicBezTo>
                  <a:pt x="909" y="1388"/>
                  <a:pt x="925" y="1393"/>
                  <a:pt x="944" y="1393"/>
                </a:cubicBezTo>
                <a:cubicBezTo>
                  <a:pt x="971" y="1393"/>
                  <a:pt x="993" y="1384"/>
                  <a:pt x="1011" y="1365"/>
                </a:cubicBezTo>
                <a:cubicBezTo>
                  <a:pt x="1029" y="1347"/>
                  <a:pt x="1038" y="1323"/>
                  <a:pt x="1038" y="1295"/>
                </a:cubicBezTo>
                <a:cubicBezTo>
                  <a:pt x="1038" y="1259"/>
                  <a:pt x="1038" y="1259"/>
                  <a:pt x="1038" y="1259"/>
                </a:cubicBezTo>
                <a:cubicBezTo>
                  <a:pt x="950" y="1270"/>
                  <a:pt x="950" y="1270"/>
                  <a:pt x="950" y="1270"/>
                </a:cubicBezTo>
                <a:cubicBezTo>
                  <a:pt x="923" y="1274"/>
                  <a:pt x="904" y="1281"/>
                  <a:pt x="893" y="1291"/>
                </a:cubicBezTo>
                <a:cubicBezTo>
                  <a:pt x="882" y="1301"/>
                  <a:pt x="877" y="1316"/>
                  <a:pt x="877" y="1336"/>
                </a:cubicBezTo>
                <a:close/>
                <a:moveTo>
                  <a:pt x="1478" y="1455"/>
                </a:moveTo>
                <a:cubicBezTo>
                  <a:pt x="1478" y="1392"/>
                  <a:pt x="1478" y="1392"/>
                  <a:pt x="1478" y="1392"/>
                </a:cubicBezTo>
                <a:cubicBezTo>
                  <a:pt x="1476" y="1392"/>
                  <a:pt x="1476" y="1392"/>
                  <a:pt x="1476" y="1392"/>
                </a:cubicBezTo>
                <a:cubicBezTo>
                  <a:pt x="1448" y="1441"/>
                  <a:pt x="1403" y="1465"/>
                  <a:pt x="1344" y="1465"/>
                </a:cubicBezTo>
                <a:cubicBezTo>
                  <a:pt x="1293" y="1465"/>
                  <a:pt x="1252" y="1447"/>
                  <a:pt x="1222" y="1411"/>
                </a:cubicBezTo>
                <a:cubicBezTo>
                  <a:pt x="1192" y="1375"/>
                  <a:pt x="1177" y="1325"/>
                  <a:pt x="1177" y="1263"/>
                </a:cubicBezTo>
                <a:cubicBezTo>
                  <a:pt x="1177" y="1196"/>
                  <a:pt x="1193" y="1142"/>
                  <a:pt x="1227" y="1102"/>
                </a:cubicBezTo>
                <a:cubicBezTo>
                  <a:pt x="1260" y="1062"/>
                  <a:pt x="1305" y="1042"/>
                  <a:pt x="1362" y="1042"/>
                </a:cubicBezTo>
                <a:cubicBezTo>
                  <a:pt x="1387" y="1042"/>
                  <a:pt x="1410" y="1047"/>
                  <a:pt x="1430" y="1057"/>
                </a:cubicBezTo>
                <a:cubicBezTo>
                  <a:pt x="1449" y="1067"/>
                  <a:pt x="1465" y="1082"/>
                  <a:pt x="1476" y="1102"/>
                </a:cubicBezTo>
                <a:cubicBezTo>
                  <a:pt x="1478" y="1102"/>
                  <a:pt x="1478" y="1102"/>
                  <a:pt x="1478" y="1102"/>
                </a:cubicBezTo>
                <a:cubicBezTo>
                  <a:pt x="1478" y="857"/>
                  <a:pt x="1478" y="857"/>
                  <a:pt x="1478" y="857"/>
                </a:cubicBezTo>
                <a:cubicBezTo>
                  <a:pt x="1569" y="857"/>
                  <a:pt x="1569" y="857"/>
                  <a:pt x="1569" y="857"/>
                </a:cubicBezTo>
                <a:cubicBezTo>
                  <a:pt x="1569" y="1455"/>
                  <a:pt x="1569" y="1455"/>
                  <a:pt x="1569" y="1455"/>
                </a:cubicBezTo>
                <a:lnTo>
                  <a:pt x="1478" y="1455"/>
                </a:lnTo>
                <a:close/>
                <a:moveTo>
                  <a:pt x="1479" y="1219"/>
                </a:moveTo>
                <a:cubicBezTo>
                  <a:pt x="1479" y="1191"/>
                  <a:pt x="1469" y="1167"/>
                  <a:pt x="1450" y="1147"/>
                </a:cubicBezTo>
                <a:cubicBezTo>
                  <a:pt x="1431" y="1126"/>
                  <a:pt x="1408" y="1116"/>
                  <a:pt x="1379" y="1116"/>
                </a:cubicBezTo>
                <a:cubicBezTo>
                  <a:pt x="1345" y="1116"/>
                  <a:pt x="1318" y="1129"/>
                  <a:pt x="1300" y="1154"/>
                </a:cubicBezTo>
                <a:cubicBezTo>
                  <a:pt x="1281" y="1179"/>
                  <a:pt x="1271" y="1215"/>
                  <a:pt x="1271" y="1261"/>
                </a:cubicBezTo>
                <a:cubicBezTo>
                  <a:pt x="1271" y="1301"/>
                  <a:pt x="1281" y="1333"/>
                  <a:pt x="1299" y="1356"/>
                </a:cubicBezTo>
                <a:cubicBezTo>
                  <a:pt x="1318" y="1379"/>
                  <a:pt x="1343" y="1391"/>
                  <a:pt x="1375" y="1391"/>
                </a:cubicBezTo>
                <a:cubicBezTo>
                  <a:pt x="1404" y="1391"/>
                  <a:pt x="1429" y="1379"/>
                  <a:pt x="1449" y="1356"/>
                </a:cubicBezTo>
                <a:cubicBezTo>
                  <a:pt x="1469" y="1333"/>
                  <a:pt x="1479" y="1302"/>
                  <a:pt x="1479" y="1265"/>
                </a:cubicBezTo>
                <a:lnTo>
                  <a:pt x="1479" y="1219"/>
                </a:lnTo>
                <a:close/>
                <a:moveTo>
                  <a:pt x="1684" y="1645"/>
                </a:moveTo>
                <a:cubicBezTo>
                  <a:pt x="1662" y="1645"/>
                  <a:pt x="1643" y="1643"/>
                  <a:pt x="1628" y="1639"/>
                </a:cubicBezTo>
                <a:cubicBezTo>
                  <a:pt x="1628" y="1561"/>
                  <a:pt x="1628" y="1561"/>
                  <a:pt x="1628" y="1561"/>
                </a:cubicBezTo>
                <a:cubicBezTo>
                  <a:pt x="1643" y="1568"/>
                  <a:pt x="1658" y="1571"/>
                  <a:pt x="1673" y="1571"/>
                </a:cubicBezTo>
                <a:cubicBezTo>
                  <a:pt x="1705" y="1571"/>
                  <a:pt x="1729" y="1554"/>
                  <a:pt x="1744" y="1519"/>
                </a:cubicBezTo>
                <a:cubicBezTo>
                  <a:pt x="1771" y="1455"/>
                  <a:pt x="1771" y="1455"/>
                  <a:pt x="1771" y="1455"/>
                </a:cubicBezTo>
                <a:cubicBezTo>
                  <a:pt x="1610" y="1051"/>
                  <a:pt x="1610" y="1051"/>
                  <a:pt x="1610" y="1051"/>
                </a:cubicBezTo>
                <a:cubicBezTo>
                  <a:pt x="1712" y="1051"/>
                  <a:pt x="1712" y="1051"/>
                  <a:pt x="1712" y="1051"/>
                </a:cubicBezTo>
                <a:cubicBezTo>
                  <a:pt x="1807" y="1336"/>
                  <a:pt x="1807" y="1336"/>
                  <a:pt x="1807" y="1336"/>
                </a:cubicBezTo>
                <a:cubicBezTo>
                  <a:pt x="1810" y="1346"/>
                  <a:pt x="1813" y="1359"/>
                  <a:pt x="1816" y="1375"/>
                </a:cubicBezTo>
                <a:cubicBezTo>
                  <a:pt x="1817" y="1375"/>
                  <a:pt x="1817" y="1375"/>
                  <a:pt x="1817" y="1375"/>
                </a:cubicBezTo>
                <a:cubicBezTo>
                  <a:pt x="1827" y="1336"/>
                  <a:pt x="1827" y="1336"/>
                  <a:pt x="1827" y="1336"/>
                </a:cubicBezTo>
                <a:cubicBezTo>
                  <a:pt x="1925" y="1051"/>
                  <a:pt x="1925" y="1051"/>
                  <a:pt x="1925" y="1051"/>
                </a:cubicBezTo>
                <a:cubicBezTo>
                  <a:pt x="2018" y="1051"/>
                  <a:pt x="2018" y="1051"/>
                  <a:pt x="2018" y="1051"/>
                </a:cubicBezTo>
                <a:cubicBezTo>
                  <a:pt x="1842" y="1504"/>
                  <a:pt x="1842" y="1504"/>
                  <a:pt x="1842" y="1504"/>
                </a:cubicBezTo>
                <a:cubicBezTo>
                  <a:pt x="1824" y="1553"/>
                  <a:pt x="1802" y="1589"/>
                  <a:pt x="1775" y="1611"/>
                </a:cubicBezTo>
                <a:cubicBezTo>
                  <a:pt x="1749" y="1634"/>
                  <a:pt x="1719" y="1645"/>
                  <a:pt x="1684" y="16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414AD803-1FD5-4461-AD35-4D4DB70E3A09}"/>
              </a:ext>
              <a:ext uri="{C183D7F6-B498-43B3-948B-1728B52AA6E4}">
                <adec:decorative xmlns:adec="http://schemas.microsoft.com/office/drawing/2017/decorative" val="1"/>
              </a:ext>
            </a:extLst>
          </p:cNvPr>
          <p:cNvPicPr>
            <a:picLocks noChangeAspect="1"/>
          </p:cNvPicPr>
          <p:nvPr userDrawn="1"/>
        </p:nvPicPr>
        <p:blipFill rotWithShape="1">
          <a:blip r:embed="rId3"/>
          <a:srcRect t="11809" r="3579" b="17467"/>
          <a:stretch/>
        </p:blipFill>
        <p:spPr>
          <a:xfrm>
            <a:off x="5958586" y="-1"/>
            <a:ext cx="6233414" cy="6858001"/>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dirty="0"/>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
        <p:nvSpPr>
          <p:cNvPr id="6" name="Text Placeholder 16">
            <a:extLst>
              <a:ext uri="{FF2B5EF4-FFF2-40B4-BE49-F238E27FC236}">
                <a16:creationId xmlns:a16="http://schemas.microsoft.com/office/drawing/2014/main" id="{B1A530C8-2C73-4ADC-AF39-34FB5781FF59}"/>
              </a:ext>
            </a:extLst>
          </p:cNvPr>
          <p:cNvSpPr>
            <a:spLocks noGrp="1"/>
          </p:cNvSpPr>
          <p:nvPr>
            <p:ph type="body" sz="quarter" idx="13" hasCustomPrompt="1"/>
          </p:nvPr>
        </p:nvSpPr>
        <p:spPr>
          <a:xfrm>
            <a:off x="8408988" y="589607"/>
            <a:ext cx="3200400" cy="457200"/>
          </a:xfrm>
        </p:spPr>
        <p:txBody>
          <a:bodyPr lIns="0" tIns="0" rIns="0" bIns="0"/>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a:t>
            </a:r>
          </a:p>
        </p:txBody>
      </p:sp>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10/20/2020</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92899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5483FF-8A1C-4A5D-8C77-461D48701F3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37006" y="5166804"/>
            <a:ext cx="1401355" cy="1406545"/>
          </a:xfrm>
          <a:prstGeom prst="rect">
            <a:avLst/>
          </a:prstGeom>
        </p:spPr>
      </p:pic>
      <p:pic>
        <p:nvPicPr>
          <p:cNvPr id="8" name="Picture 7">
            <a:extLst>
              <a:ext uri="{FF2B5EF4-FFF2-40B4-BE49-F238E27FC236}">
                <a16:creationId xmlns:a16="http://schemas.microsoft.com/office/drawing/2014/main" id="{A3DAB50B-5EC8-4B34-AC71-D14D9E2A960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96596" y="290456"/>
            <a:ext cx="1406545" cy="1406545"/>
          </a:xfrm>
          <a:prstGeom prst="rect">
            <a:avLst/>
          </a:prstGeom>
        </p:spPr>
      </p:pic>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noChangeAspect="1"/>
          </p:cNvSpPr>
          <p:nvPr>
            <p:ph type="pic" sz="quarter" idx="11" hasCustomPrompt="1"/>
          </p:nvPr>
        </p:nvSpPr>
        <p:spPr bwMode="gray">
          <a:xfrm>
            <a:off x="5914548" y="563892"/>
            <a:ext cx="5724144" cy="5724144"/>
          </a:xfrm>
          <a:blipFill>
            <a:blip r:embed="rId4"/>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pic>
        <p:nvPicPr>
          <p:cNvPr id="6" name="Picture 5">
            <a:extLst>
              <a:ext uri="{FF2B5EF4-FFF2-40B4-BE49-F238E27FC236}">
                <a16:creationId xmlns:a16="http://schemas.microsoft.com/office/drawing/2014/main" id="{94CFD0E0-1625-4117-8F11-2251437741C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37006" y="5166804"/>
            <a:ext cx="1401355" cy="1406545"/>
          </a:xfrm>
          <a:prstGeom prst="rect">
            <a:avLst/>
          </a:prstGeom>
        </p:spPr>
      </p:pic>
      <p:pic>
        <p:nvPicPr>
          <p:cNvPr id="7" name="Picture 6">
            <a:extLst>
              <a:ext uri="{FF2B5EF4-FFF2-40B4-BE49-F238E27FC236}">
                <a16:creationId xmlns:a16="http://schemas.microsoft.com/office/drawing/2014/main" id="{12B0A8A0-01D8-444A-B0DE-A28AE7708E1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96596" y="290456"/>
            <a:ext cx="1406545" cy="1406545"/>
          </a:xfrm>
          <a:prstGeom prst="rect">
            <a:avLst/>
          </a:prstGeom>
        </p:spPr>
      </p:pic>
      <p:sp>
        <p:nvSpPr>
          <p:cNvPr id="8" name="Picture Placeholder" descr="This photo is a 'placeholder' only. Drag or drop your photo here, or click and tap the center to insert a photo.">
            <a:extLst>
              <a:ext uri="{FF2B5EF4-FFF2-40B4-BE49-F238E27FC236}">
                <a16:creationId xmlns:a16="http://schemas.microsoft.com/office/drawing/2014/main" id="{343FD7BD-9F1A-4633-AC61-870322FCD426}"/>
              </a:ext>
            </a:extLst>
          </p:cNvPr>
          <p:cNvSpPr>
            <a:spLocks noGrp="1" noChangeAspect="1"/>
          </p:cNvSpPr>
          <p:nvPr>
            <p:ph type="pic" sz="quarter" idx="11" hasCustomPrompt="1"/>
          </p:nvPr>
        </p:nvSpPr>
        <p:spPr bwMode="gray">
          <a:xfrm>
            <a:off x="5914548" y="563892"/>
            <a:ext cx="5724144" cy="5724144"/>
          </a:xfrm>
          <a:blipFill>
            <a:blip r:embed="rId4"/>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32335955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pic>
        <p:nvPicPr>
          <p:cNvPr id="6" name="Picture 5">
            <a:extLst>
              <a:ext uri="{FF2B5EF4-FFF2-40B4-BE49-F238E27FC236}">
                <a16:creationId xmlns:a16="http://schemas.microsoft.com/office/drawing/2014/main" id="{02CD22C3-9CBF-447D-924C-78F5E388080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37006" y="5166804"/>
            <a:ext cx="1401355" cy="1406545"/>
          </a:xfrm>
          <a:prstGeom prst="rect">
            <a:avLst/>
          </a:prstGeom>
        </p:spPr>
      </p:pic>
      <p:pic>
        <p:nvPicPr>
          <p:cNvPr id="7" name="Picture 6">
            <a:extLst>
              <a:ext uri="{FF2B5EF4-FFF2-40B4-BE49-F238E27FC236}">
                <a16:creationId xmlns:a16="http://schemas.microsoft.com/office/drawing/2014/main" id="{51B93FF3-2504-4A0A-96C9-427F96655F8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96596" y="290456"/>
            <a:ext cx="1406545" cy="1406545"/>
          </a:xfrm>
          <a:prstGeom prst="rect">
            <a:avLst/>
          </a:prstGeom>
        </p:spPr>
      </p:pic>
      <p:sp>
        <p:nvSpPr>
          <p:cNvPr id="8" name="Picture Placeholder" descr="This photo is a 'placeholder' only. Drag or drop your photo here, or click and tap the center to insert a photo.">
            <a:extLst>
              <a:ext uri="{FF2B5EF4-FFF2-40B4-BE49-F238E27FC236}">
                <a16:creationId xmlns:a16="http://schemas.microsoft.com/office/drawing/2014/main" id="{1A908A13-5B22-4076-BA35-F9D142DACCE0}"/>
              </a:ext>
            </a:extLst>
          </p:cNvPr>
          <p:cNvSpPr>
            <a:spLocks noGrp="1" noChangeAspect="1"/>
          </p:cNvSpPr>
          <p:nvPr>
            <p:ph type="pic" sz="quarter" idx="11" hasCustomPrompt="1"/>
          </p:nvPr>
        </p:nvSpPr>
        <p:spPr bwMode="gray">
          <a:xfrm>
            <a:off x="5914548" y="563892"/>
            <a:ext cx="5724144" cy="5724144"/>
          </a:xfrm>
          <a:blipFill>
            <a:blip r:embed="rId4"/>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1517005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quare Photo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8" name="Picture Placeholder" descr="This photo is a 'placeholder' only. Drag or drop your photo here, or click and tap the center to insert a photo.">
            <a:extLst>
              <a:ext uri="{FF2B5EF4-FFF2-40B4-BE49-F238E27FC236}">
                <a16:creationId xmlns:a16="http://schemas.microsoft.com/office/drawing/2014/main" id="{343FD7BD-9F1A-4633-AC61-870322FCD426}"/>
              </a:ext>
            </a:extLst>
          </p:cNvPr>
          <p:cNvSpPr>
            <a:spLocks noGrp="1" noChangeAspect="1"/>
          </p:cNvSpPr>
          <p:nvPr>
            <p:ph type="pic" sz="quarter" idx="11" hasCustomPrompt="1"/>
          </p:nvPr>
        </p:nvSpPr>
        <p:spPr bwMode="gray">
          <a:xfrm>
            <a:off x="5626100" y="292608"/>
            <a:ext cx="6272784" cy="6272784"/>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6021718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91626771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780856489"/>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1086697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613805311"/>
      </p:ext>
    </p:extLst>
  </p:cSld>
  <p:clrMapOvr>
    <a:masterClrMapping/>
  </p:clrMapOvr>
  <p:transition>
    <p:fade/>
  </p:transition>
  <p:extLst>
    <p:ext uri="{DCECCB84-F9BA-43D5-87BE-67443E8EF086}">
      <p15:sldGuideLst xmlns:p15="http://schemas.microsoft.com/office/powerpoint/2012/main">
        <p15:guide id="3" orient="horz" pos="3576" userDrawn="1">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10/20/2020</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57719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2073271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rgbClr val="50E6FF"/>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08932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284639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10/20/2020</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46168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368503"/>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_Content">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942894" y="8425753"/>
            <a:ext cx="1416893" cy="376648"/>
          </a:xfrm>
          <a:prstGeom prst="rect">
            <a:avLst/>
          </a:prstGeom>
        </p:spPr>
        <p:txBody>
          <a:bodyPr vert="horz" wrap="square" lIns="91401" tIns="91401" rIns="91401" bIns="91401" rtlCol="0" anchor="t">
            <a:noAutofit/>
          </a:bodyPr>
          <a:lstStyle/>
          <a:p>
            <a:pPr marL="0" marR="0" lvl="0" indent="0" algn="ctr" defTabSz="931933" rtl="0" eaLnBrk="1" fontAlgn="auto" latinLnBrk="0" hangingPunct="1">
              <a:lnSpc>
                <a:spcPct val="90000"/>
              </a:lnSpc>
              <a:spcBef>
                <a:spcPts val="0"/>
              </a:spcBef>
              <a:spcAft>
                <a:spcPts val="600"/>
              </a:spcAft>
              <a:buClrTx/>
              <a:buSzTx/>
              <a:buFontTx/>
              <a:buNone/>
              <a:tabLst/>
              <a:defRPr/>
            </a:pPr>
            <a:endParaRPr kumimoji="0" lang="en-US" sz="1174" b="0" i="0" u="none" strike="noStrike" kern="0" cap="none" spc="0" normalizeH="0" baseline="0" noProof="0" dirty="0">
              <a:ln>
                <a:noFill/>
              </a:ln>
              <a:solidFill>
                <a:srgbClr val="FFFFFF"/>
              </a:solidFill>
              <a:effectLst/>
              <a:uLnTx/>
              <a:uFillTx/>
              <a:latin typeface="Segoe UI Light"/>
              <a:ea typeface="Segoe UI" pitchFamily="34" charset="0"/>
              <a:cs typeface="Segoe UI Light" panose="020B0502040204020203" pitchFamily="34" charset="0"/>
            </a:endParaRPr>
          </a:p>
        </p:txBody>
      </p:sp>
      <p:sp>
        <p:nvSpPr>
          <p:cNvPr id="3" name="Rectangle 2" descr="Bounce Left:  Rectangle 17"/>
          <p:cNvSpPr/>
          <p:nvPr/>
        </p:nvSpPr>
        <p:spPr bwMode="auto">
          <a:xfrm>
            <a:off x="1487" y="6812694"/>
            <a:ext cx="12189648" cy="44821"/>
          </a:xfrm>
          <a:prstGeom prst="rect">
            <a:avLst/>
          </a:prstGeom>
          <a:solidFill>
            <a:srgbClr val="0078D7"/>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Rectangle 3" descr="Bounce Left:  Rectangle 17"/>
          <p:cNvSpPr/>
          <p:nvPr/>
        </p:nvSpPr>
        <p:spPr bwMode="auto">
          <a:xfrm flipV="1">
            <a:off x="1487" y="-62550"/>
            <a:ext cx="12189648" cy="1395416"/>
          </a:xfrm>
          <a:prstGeom prst="rect">
            <a:avLst/>
          </a:prstGeom>
          <a:solidFill>
            <a:srgbClr val="0078D7"/>
          </a:solidFill>
          <a:ln>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Text Placeholder 13"/>
          <p:cNvSpPr>
            <a:spLocks noGrp="1"/>
          </p:cNvSpPr>
          <p:nvPr>
            <p:ph type="body" sz="quarter" idx="10" hasCustomPrompt="1"/>
          </p:nvPr>
        </p:nvSpPr>
        <p:spPr>
          <a:xfrm>
            <a:off x="493345" y="277605"/>
            <a:ext cx="11205310" cy="724246"/>
          </a:xfrm>
        </p:spPr>
        <p:txBody>
          <a:bodyPr lIns="0" tIns="0" rIns="0" bIns="0" anchor="ctr">
            <a:noAutofit/>
          </a:bodyPr>
          <a:lstStyle>
            <a:lvl1pPr algn="ctr">
              <a:defRPr lang="en-US" sz="3725" kern="1200" spc="0" baseline="0" dirty="0" smtClean="0">
                <a:solidFill>
                  <a:schemeClr val="bg1"/>
                </a:solidFill>
                <a:latin typeface="+mj-lt"/>
                <a:ea typeface="Segoe UI Semibold" panose="020B0702040204020203" pitchFamily="34" charset="0"/>
                <a:cs typeface="Segoe UI Semibold" panose="020B0702040204020203" pitchFamily="34" charset="0"/>
              </a:defRPr>
            </a:lvl1pPr>
            <a:lvl2pPr marL="329460" indent="0">
              <a:buNone/>
              <a:defRPr/>
            </a:lvl2pPr>
          </a:lstStyle>
          <a:p>
            <a:pPr lvl="0"/>
            <a:r>
              <a:rPr lang="en-US" dirty="0"/>
              <a:t>Title</a:t>
            </a:r>
          </a:p>
        </p:txBody>
      </p:sp>
      <p:sp>
        <p:nvSpPr>
          <p:cNvPr id="6" name="Text Placeholder 5"/>
          <p:cNvSpPr>
            <a:spLocks noGrp="1"/>
          </p:cNvSpPr>
          <p:nvPr>
            <p:ph type="body" sz="quarter" idx="11"/>
          </p:nvPr>
        </p:nvSpPr>
        <p:spPr>
          <a:xfrm>
            <a:off x="493345" y="1690641"/>
            <a:ext cx="11205310" cy="4762825"/>
          </a:xfrm>
        </p:spPr>
        <p:txBody>
          <a:bodyPr/>
          <a:lstStyle>
            <a:lvl1pPr marL="336145" indent="-336145">
              <a:spcBef>
                <a:spcPts val="0"/>
              </a:spcBef>
              <a:buClr>
                <a:srgbClr val="505050"/>
              </a:buClr>
              <a:buFont typeface="Arial" panose="020B0604020202020204" pitchFamily="34" charset="0"/>
              <a:buChar char="•"/>
              <a:defRPr sz="2353">
                <a:solidFill>
                  <a:srgbClr val="505050"/>
                </a:solidFill>
              </a:defRPr>
            </a:lvl1pPr>
            <a:lvl2pPr marL="923278" indent="-336080">
              <a:spcBef>
                <a:spcPts val="0"/>
              </a:spcBef>
              <a:buClr>
                <a:srgbClr val="505050"/>
              </a:buClr>
              <a:buFont typeface="Arial" panose="020B0604020202020204" pitchFamily="34" charset="0"/>
              <a:buChar char="•"/>
              <a:defRPr>
                <a:solidFill>
                  <a:srgbClr val="505050"/>
                </a:solidFill>
              </a:defRPr>
            </a:lvl2pPr>
            <a:lvl3pPr marL="1250130" indent="-336080">
              <a:spcBef>
                <a:spcPts val="0"/>
              </a:spcBef>
              <a:buClr>
                <a:srgbClr val="505050"/>
              </a:buClr>
              <a:buFont typeface="Arial" panose="020B0604020202020204" pitchFamily="34" charset="0"/>
              <a:buChar char="•"/>
              <a:defRPr>
                <a:solidFill>
                  <a:srgbClr val="505050"/>
                </a:solidFill>
              </a:defRPr>
            </a:lvl3pPr>
            <a:lvl4pPr marL="1707154" indent="-336080">
              <a:spcBef>
                <a:spcPts val="0"/>
              </a:spcBef>
              <a:buClr>
                <a:srgbClr val="505050"/>
              </a:buClr>
              <a:buFont typeface="Arial" panose="020B0604020202020204" pitchFamily="34" charset="0"/>
              <a:buChar char="•"/>
              <a:defRPr>
                <a:solidFill>
                  <a:srgbClr val="505050"/>
                </a:solidFill>
              </a:defRPr>
            </a:lvl4pPr>
            <a:lvl5pPr marL="2164178" indent="-336080">
              <a:spcBef>
                <a:spcPts val="0"/>
              </a:spcBef>
              <a:buClr>
                <a:srgbClr val="505050"/>
              </a:buClr>
              <a:buFont typeface="Arial" panose="020B0604020202020204" pitchFamily="34" charset="0"/>
              <a:buChar char="•"/>
              <a:defRPr>
                <a:solidFill>
                  <a:srgbClr val="50505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222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entered t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13168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73BD-CF95-4E3B-853A-0002A0E51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FCEC6B-D91F-4201-B875-F718A3037A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09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10/20/2020</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473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10/20/2020</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4836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10/20/2020</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684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10/20/2020</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670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10/20/2020</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410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image" Target="../media/image1.emf"/><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10/20/2020</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2515858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 id="2147484807" r:id="rId12"/>
    <p:sldLayoutId id="2147484808" r:id="rId13"/>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7"/>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577" r:id="rId2"/>
    <p:sldLayoutId id="2147484710" r:id="rId3"/>
    <p:sldLayoutId id="2147484240" r:id="rId4"/>
    <p:sldLayoutId id="2147484736" r:id="rId5"/>
    <p:sldLayoutId id="2147484474" r:id="rId6"/>
    <p:sldLayoutId id="2147484639" r:id="rId7"/>
    <p:sldLayoutId id="2147484603" r:id="rId8"/>
    <p:sldLayoutId id="2147484751" r:id="rId9"/>
    <p:sldLayoutId id="2147484752" r:id="rId10"/>
    <p:sldLayoutId id="2147484777" r:id="rId11"/>
    <p:sldLayoutId id="2147484802" r:id="rId12"/>
    <p:sldLayoutId id="2147484778" r:id="rId13"/>
    <p:sldLayoutId id="2147484779" r:id="rId14"/>
    <p:sldLayoutId id="2147484780" r:id="rId15"/>
    <p:sldLayoutId id="2147484781" r:id="rId16"/>
    <p:sldLayoutId id="2147484782" r:id="rId17"/>
    <p:sldLayoutId id="2147484783" r:id="rId18"/>
    <p:sldLayoutId id="2147484784" r:id="rId19"/>
    <p:sldLayoutId id="2147484785" r:id="rId20"/>
    <p:sldLayoutId id="2147484786" r:id="rId21"/>
    <p:sldLayoutId id="2147484787" r:id="rId22"/>
    <p:sldLayoutId id="2147484249" r:id="rId23"/>
    <p:sldLayoutId id="2147484640" r:id="rId24"/>
    <p:sldLayoutId id="2147484584" r:id="rId25"/>
    <p:sldLayoutId id="2147484583" r:id="rId26"/>
    <p:sldLayoutId id="2147484671" r:id="rId27"/>
    <p:sldLayoutId id="2147484673" r:id="rId28"/>
    <p:sldLayoutId id="2147484585" r:id="rId29"/>
    <p:sldLayoutId id="2147484299" r:id="rId30"/>
    <p:sldLayoutId id="2147484263" r:id="rId31"/>
    <p:sldLayoutId id="2147484800" r:id="rId32"/>
    <p:sldLayoutId id="2147484804" r:id="rId33"/>
    <p:sldLayoutId id="2147484805" r:id="rId34"/>
    <p:sldLayoutId id="2147484806" r:id="rId3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9.png"/><Relationship Id="rId11" Type="http://schemas.openxmlformats.org/officeDocument/2006/relationships/image" Target="../media/image18.png"/><Relationship Id="rId5" Type="http://schemas.openxmlformats.org/officeDocument/2006/relationships/image" Target="../media/image22.sv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pelarsen/IntunePowerShellAutomation" TargetMode="External"/><Relationship Id="rId2" Type="http://schemas.openxmlformats.org/officeDocument/2006/relationships/hyperlink" Target="https://aka.ms/securedworkstationgit"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2.svg"/><Relationship Id="rId11" Type="http://schemas.openxmlformats.org/officeDocument/2006/relationships/image" Target="../media/image27.sv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69252-9B55-4F81-8330-7BB41421C573}"/>
              </a:ext>
            </a:extLst>
          </p:cNvPr>
          <p:cNvSpPr>
            <a:spLocks noGrp="1"/>
          </p:cNvSpPr>
          <p:nvPr>
            <p:ph type="ctrTitle"/>
          </p:nvPr>
        </p:nvSpPr>
        <p:spPr>
          <a:xfrm>
            <a:off x="960438" y="639763"/>
            <a:ext cx="6021207" cy="3227387"/>
          </a:xfrm>
        </p:spPr>
        <p:txBody>
          <a:bodyPr anchor="b">
            <a:normAutofit fontScale="90000"/>
          </a:bodyPr>
          <a:lstStyle/>
          <a:p>
            <a:pPr algn="l"/>
            <a:r>
              <a:rPr lang="en-US" dirty="0"/>
              <a:t>Azure Secure workstation</a:t>
            </a:r>
          </a:p>
        </p:txBody>
      </p:sp>
      <p:sp>
        <p:nvSpPr>
          <p:cNvPr id="11" name="Rectangle 10">
            <a:extLst>
              <a:ext uri="{FF2B5EF4-FFF2-40B4-BE49-F238E27FC236}">
                <a16:creationId xmlns:a16="http://schemas.microsoft.com/office/drawing/2014/main" id="{5C60DF7C-88F0-40A5-96EC-BABE7A4A3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7534655"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94882BF-CDD6-47B5-8B20-7EADE08EC3BC}"/>
              </a:ext>
            </a:extLst>
          </p:cNvPr>
          <p:cNvSpPr>
            <a:spLocks noGrp="1"/>
          </p:cNvSpPr>
          <p:nvPr>
            <p:ph type="subTitle" idx="1"/>
          </p:nvPr>
        </p:nvSpPr>
        <p:spPr>
          <a:xfrm>
            <a:off x="960438" y="4525963"/>
            <a:ext cx="6731887" cy="1509712"/>
          </a:xfrm>
        </p:spPr>
        <p:txBody>
          <a:bodyPr anchor="t">
            <a:normAutofit fontScale="85000" lnSpcReduction="10000"/>
          </a:bodyPr>
          <a:lstStyle/>
          <a:p>
            <a:pPr algn="l"/>
            <a:r>
              <a:rPr lang="en-US" dirty="0"/>
              <a:t>Frank Simorjay</a:t>
            </a:r>
          </a:p>
          <a:p>
            <a:pPr algn="l"/>
            <a:r>
              <a:rPr lang="en-US" dirty="0"/>
              <a:t>Sr. Program Manager Azure Security  </a:t>
            </a:r>
          </a:p>
          <a:p>
            <a:pPr algn="l"/>
            <a:endParaRPr lang="en-US" dirty="0"/>
          </a:p>
        </p:txBody>
      </p:sp>
      <p:pic>
        <p:nvPicPr>
          <p:cNvPr id="4" name="Picture 3">
            <a:extLst>
              <a:ext uri="{FF2B5EF4-FFF2-40B4-BE49-F238E27FC236}">
                <a16:creationId xmlns:a16="http://schemas.microsoft.com/office/drawing/2014/main" id="{077F7DC0-2F4D-4411-81B0-EA5A5B316D13}"/>
              </a:ext>
            </a:extLst>
          </p:cNvPr>
          <p:cNvPicPr>
            <a:picLocks noChangeAspect="1"/>
          </p:cNvPicPr>
          <p:nvPr/>
        </p:nvPicPr>
        <p:blipFill rotWithShape="1">
          <a:blip r:embed="rId2"/>
          <a:srcRect l="45795" r="9044"/>
          <a:stretch/>
        </p:blipFill>
        <p:spPr>
          <a:xfrm>
            <a:off x="7534655" y="10"/>
            <a:ext cx="4657345" cy="6857990"/>
          </a:xfrm>
          <a:prstGeom prst="rect">
            <a:avLst/>
          </a:prstGeom>
        </p:spPr>
      </p:pic>
    </p:spTree>
    <p:extLst>
      <p:ext uri="{BB962C8B-B14F-4D97-AF65-F5344CB8AC3E}">
        <p14:creationId xmlns:p14="http://schemas.microsoft.com/office/powerpoint/2010/main" val="2621104004"/>
      </p:ext>
    </p:extLst>
  </p:cSld>
  <p:clrMapOvr>
    <a:masterClrMapping/>
  </p:clrMapOvr>
  <mc:AlternateContent xmlns:mc="http://schemas.openxmlformats.org/markup-compatibility/2006" xmlns:p14="http://schemas.microsoft.com/office/powerpoint/2010/main">
    <mc:Choice Requires="p14">
      <p:transition spd="slow" p14:dur="2000" advTm="9963"/>
    </mc:Choice>
    <mc:Fallback xmlns="">
      <p:transition spd="slow" advTm="99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48E8F8DA-5D9E-4A2C-BD95-8E7AD3CABAB8}"/>
              </a:ext>
            </a:extLst>
          </p:cNvPr>
          <p:cNvGrpSpPr/>
          <p:nvPr/>
        </p:nvGrpSpPr>
        <p:grpSpPr>
          <a:xfrm>
            <a:off x="4218817" y="2231934"/>
            <a:ext cx="870688" cy="984520"/>
            <a:chOff x="7784848" y="2335325"/>
            <a:chExt cx="853694" cy="965304"/>
          </a:xfrm>
        </p:grpSpPr>
        <p:pic>
          <p:nvPicPr>
            <p:cNvPr id="25" name="Picture 24">
              <a:extLst>
                <a:ext uri="{FF2B5EF4-FFF2-40B4-BE49-F238E27FC236}">
                  <a16:creationId xmlns:a16="http://schemas.microsoft.com/office/drawing/2014/main" id="{70829E05-14AB-4495-8660-31052133F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473" y="2335325"/>
              <a:ext cx="613201" cy="613201"/>
            </a:xfrm>
            <a:prstGeom prst="rect">
              <a:avLst/>
            </a:prstGeom>
          </p:spPr>
        </p:pic>
        <p:sp>
          <p:nvSpPr>
            <p:cNvPr id="26" name="TextBox 25">
              <a:extLst>
                <a:ext uri="{FF2B5EF4-FFF2-40B4-BE49-F238E27FC236}">
                  <a16:creationId xmlns:a16="http://schemas.microsoft.com/office/drawing/2014/main" id="{8BC0B9B6-36C8-486E-83D2-7A42B521A221}"/>
                </a:ext>
              </a:extLst>
            </p:cNvPr>
            <p:cNvSpPr txBox="1"/>
            <p:nvPr/>
          </p:nvSpPr>
          <p:spPr>
            <a:xfrm>
              <a:off x="7784848" y="2988423"/>
              <a:ext cx="853694" cy="312206"/>
            </a:xfrm>
            <a:prstGeom prst="rect">
              <a:avLst/>
            </a:prstGeom>
            <a:noFill/>
          </p:spPr>
          <p:txBody>
            <a:bodyPr wrap="none" rtlCol="0">
              <a:spAutoFit/>
            </a:bodyPr>
            <a:lstStyle/>
            <a:p>
              <a:pPr algn="ctr" defTabSz="932597"/>
              <a:r>
                <a:rPr lang="en-US" sz="1400">
                  <a:solidFill>
                    <a:prstClr val="black"/>
                  </a:solidFill>
                </a:rPr>
                <a:t>Azure AD</a:t>
              </a:r>
            </a:p>
          </p:txBody>
        </p:sp>
      </p:grpSp>
      <p:cxnSp>
        <p:nvCxnSpPr>
          <p:cNvPr id="85" name="Connector: Elbow 84">
            <a:extLst>
              <a:ext uri="{FF2B5EF4-FFF2-40B4-BE49-F238E27FC236}">
                <a16:creationId xmlns:a16="http://schemas.microsoft.com/office/drawing/2014/main" id="{E262D3BB-3404-4E4D-918F-374EAA62CD2F}"/>
              </a:ext>
            </a:extLst>
          </p:cNvPr>
          <p:cNvCxnSpPr>
            <a:cxnSpLocks/>
            <a:stCxn id="93" idx="1"/>
            <a:endCxn id="53" idx="2"/>
          </p:cNvCxnSpPr>
          <p:nvPr/>
        </p:nvCxnSpPr>
        <p:spPr>
          <a:xfrm rot="10800000">
            <a:off x="1458351" y="4343861"/>
            <a:ext cx="5076202" cy="1119645"/>
          </a:xfrm>
          <a:prstGeom prst="bentConnector2">
            <a:avLst/>
          </a:prstGeom>
          <a:ln w="19050">
            <a:solidFill>
              <a:srgbClr val="7F9ED7"/>
            </a:solidFill>
            <a:tailEnd type="triangle"/>
          </a:ln>
        </p:spPr>
        <p:style>
          <a:lnRef idx="1">
            <a:schemeClr val="accent1"/>
          </a:lnRef>
          <a:fillRef idx="0">
            <a:schemeClr val="accent1"/>
          </a:fillRef>
          <a:effectRef idx="0">
            <a:schemeClr val="accent1"/>
          </a:effectRef>
          <a:fontRef idx="minor">
            <a:schemeClr val="tx1"/>
          </a:fontRef>
        </p:style>
      </p:cxnSp>
      <p:pic>
        <p:nvPicPr>
          <p:cNvPr id="93" name="Graphic 92" descr="User">
            <a:extLst>
              <a:ext uri="{FF2B5EF4-FFF2-40B4-BE49-F238E27FC236}">
                <a16:creationId xmlns:a16="http://schemas.microsoft.com/office/drawing/2014/main" id="{F4070103-9BBB-4C56-B45D-164F42743E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4553" y="5161086"/>
            <a:ext cx="604838" cy="604838"/>
          </a:xfrm>
          <a:prstGeom prst="rect">
            <a:avLst/>
          </a:prstGeom>
        </p:spPr>
      </p:pic>
      <p:grpSp>
        <p:nvGrpSpPr>
          <p:cNvPr id="14" name="Group 13">
            <a:extLst>
              <a:ext uri="{FF2B5EF4-FFF2-40B4-BE49-F238E27FC236}">
                <a16:creationId xmlns:a16="http://schemas.microsoft.com/office/drawing/2014/main" id="{4F3EDFAA-F9F0-4219-890C-1CEFAA1D361F}"/>
              </a:ext>
            </a:extLst>
          </p:cNvPr>
          <p:cNvGrpSpPr/>
          <p:nvPr/>
        </p:nvGrpSpPr>
        <p:grpSpPr>
          <a:xfrm>
            <a:off x="9424523" y="3579229"/>
            <a:ext cx="660614" cy="934680"/>
            <a:chOff x="11260268" y="2643180"/>
            <a:chExt cx="660614" cy="934680"/>
          </a:xfrm>
        </p:grpSpPr>
        <p:pic>
          <p:nvPicPr>
            <p:cNvPr id="55" name="Picture 54">
              <a:extLst>
                <a:ext uri="{FF2B5EF4-FFF2-40B4-BE49-F238E27FC236}">
                  <a16:creationId xmlns:a16="http://schemas.microsoft.com/office/drawing/2014/main" id="{472DB1DE-69B0-4C04-9529-FC805ABD0F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60268" y="2643180"/>
              <a:ext cx="660614" cy="660614"/>
            </a:xfrm>
            <a:prstGeom prst="rect">
              <a:avLst/>
            </a:prstGeom>
          </p:spPr>
        </p:pic>
        <p:sp>
          <p:nvSpPr>
            <p:cNvPr id="57" name="TextBox 56">
              <a:extLst>
                <a:ext uri="{FF2B5EF4-FFF2-40B4-BE49-F238E27FC236}">
                  <a16:creationId xmlns:a16="http://schemas.microsoft.com/office/drawing/2014/main" id="{69208D5E-2FE1-4023-A4B3-3F617908349F}"/>
                </a:ext>
              </a:extLst>
            </p:cNvPr>
            <p:cNvSpPr txBox="1"/>
            <p:nvPr/>
          </p:nvSpPr>
          <p:spPr>
            <a:xfrm>
              <a:off x="11260268" y="3259439"/>
              <a:ext cx="660614" cy="318421"/>
            </a:xfrm>
            <a:prstGeom prst="rect">
              <a:avLst/>
            </a:prstGeom>
            <a:noFill/>
          </p:spPr>
          <p:txBody>
            <a:bodyPr wrap="square" rtlCol="0">
              <a:spAutoFit/>
            </a:bodyPr>
            <a:lstStyle/>
            <a:p>
              <a:pPr algn="ctr" defTabSz="932597"/>
              <a:r>
                <a:rPr lang="en-US" sz="1400">
                  <a:solidFill>
                    <a:prstClr val="black"/>
                  </a:solidFill>
                </a:rPr>
                <a:t>RBAC</a:t>
              </a:r>
            </a:p>
          </p:txBody>
        </p:sp>
      </p:grpSp>
      <p:cxnSp>
        <p:nvCxnSpPr>
          <p:cNvPr id="69" name="Straight Arrow Connector 68">
            <a:extLst>
              <a:ext uri="{FF2B5EF4-FFF2-40B4-BE49-F238E27FC236}">
                <a16:creationId xmlns:a16="http://schemas.microsoft.com/office/drawing/2014/main" id="{264FD741-D5ED-42BB-BCFC-E2A57316E31E}"/>
              </a:ext>
            </a:extLst>
          </p:cNvPr>
          <p:cNvCxnSpPr>
            <a:cxnSpLocks/>
          </p:cNvCxnSpPr>
          <p:nvPr/>
        </p:nvCxnSpPr>
        <p:spPr>
          <a:xfrm>
            <a:off x="7952458" y="3928086"/>
            <a:ext cx="120417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1E7DB644-D7EB-474F-B1C8-33D2515D010B}"/>
              </a:ext>
            </a:extLst>
          </p:cNvPr>
          <p:cNvGrpSpPr/>
          <p:nvPr/>
        </p:nvGrpSpPr>
        <p:grpSpPr>
          <a:xfrm>
            <a:off x="4366183" y="3437658"/>
            <a:ext cx="723321" cy="959168"/>
            <a:chOff x="4425761" y="5148533"/>
            <a:chExt cx="816174" cy="1212886"/>
          </a:xfrm>
        </p:grpSpPr>
        <p:pic>
          <p:nvPicPr>
            <p:cNvPr id="99" name="Picture 98">
              <a:extLst>
                <a:ext uri="{FF2B5EF4-FFF2-40B4-BE49-F238E27FC236}">
                  <a16:creationId xmlns:a16="http://schemas.microsoft.com/office/drawing/2014/main" id="{93D061B7-298A-4D30-9046-9521CF35D559}"/>
                </a:ext>
              </a:extLst>
            </p:cNvPr>
            <p:cNvPicPr>
              <a:picLocks noChangeAspect="1"/>
            </p:cNvPicPr>
            <p:nvPr/>
          </p:nvPicPr>
          <p:blipFill>
            <a:blip r:embed="rId7"/>
            <a:stretch>
              <a:fillRect/>
            </a:stretch>
          </p:blipFill>
          <p:spPr>
            <a:xfrm>
              <a:off x="4426437" y="5148533"/>
              <a:ext cx="749258" cy="806893"/>
            </a:xfrm>
            <a:prstGeom prst="rect">
              <a:avLst/>
            </a:prstGeom>
          </p:spPr>
        </p:pic>
        <p:sp>
          <p:nvSpPr>
            <p:cNvPr id="100" name="TextBox 99">
              <a:extLst>
                <a:ext uri="{FF2B5EF4-FFF2-40B4-BE49-F238E27FC236}">
                  <a16:creationId xmlns:a16="http://schemas.microsoft.com/office/drawing/2014/main" id="{6D92BA7A-4DC4-4D44-898B-FA811A97A36B}"/>
                </a:ext>
              </a:extLst>
            </p:cNvPr>
            <p:cNvSpPr txBox="1"/>
            <p:nvPr/>
          </p:nvSpPr>
          <p:spPr>
            <a:xfrm>
              <a:off x="4425761" y="5972229"/>
              <a:ext cx="816174" cy="389190"/>
            </a:xfrm>
            <a:prstGeom prst="rect">
              <a:avLst/>
            </a:prstGeom>
            <a:noFill/>
          </p:spPr>
          <p:txBody>
            <a:bodyPr wrap="square" rtlCol="0">
              <a:spAutoFit/>
            </a:bodyPr>
            <a:lstStyle/>
            <a:p>
              <a:pPr algn="ctr" defTabSz="932597"/>
              <a:r>
                <a:rPr lang="en-US" sz="1400" dirty="0">
                  <a:solidFill>
                    <a:prstClr val="black"/>
                  </a:solidFill>
                </a:rPr>
                <a:t>Intune</a:t>
              </a:r>
            </a:p>
          </p:txBody>
        </p:sp>
      </p:grpSp>
      <p:cxnSp>
        <p:nvCxnSpPr>
          <p:cNvPr id="116" name="Connector: Elbow 115">
            <a:extLst>
              <a:ext uri="{FF2B5EF4-FFF2-40B4-BE49-F238E27FC236}">
                <a16:creationId xmlns:a16="http://schemas.microsoft.com/office/drawing/2014/main" id="{03B4280B-0283-4E84-BAE4-2A48F965606C}"/>
              </a:ext>
            </a:extLst>
          </p:cNvPr>
          <p:cNvCxnSpPr>
            <a:cxnSpLocks/>
          </p:cNvCxnSpPr>
          <p:nvPr/>
        </p:nvCxnSpPr>
        <p:spPr>
          <a:xfrm flipV="1">
            <a:off x="5290091" y="4343860"/>
            <a:ext cx="1079886" cy="2"/>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BF0D975C-AC4B-4F40-8DDF-C3D3324C65BC}"/>
              </a:ext>
            </a:extLst>
          </p:cNvPr>
          <p:cNvSpPr txBox="1"/>
          <p:nvPr/>
        </p:nvSpPr>
        <p:spPr>
          <a:xfrm>
            <a:off x="6289249" y="5819458"/>
            <a:ext cx="1041409" cy="261610"/>
          </a:xfrm>
          <a:prstGeom prst="rect">
            <a:avLst/>
          </a:prstGeom>
          <a:noFill/>
        </p:spPr>
        <p:txBody>
          <a:bodyPr wrap="square" rtlCol="0">
            <a:spAutoFit/>
          </a:bodyPr>
          <a:lstStyle/>
          <a:p>
            <a:pPr algn="ctr"/>
            <a:r>
              <a:rPr lang="en-US" sz="1100" dirty="0"/>
              <a:t>User</a:t>
            </a:r>
          </a:p>
        </p:txBody>
      </p:sp>
      <p:sp>
        <p:nvSpPr>
          <p:cNvPr id="157" name="TextBox 156">
            <a:extLst>
              <a:ext uri="{FF2B5EF4-FFF2-40B4-BE49-F238E27FC236}">
                <a16:creationId xmlns:a16="http://schemas.microsoft.com/office/drawing/2014/main" id="{856D999B-6AF5-4DE6-BDCC-9E0CAA14AED2}"/>
              </a:ext>
            </a:extLst>
          </p:cNvPr>
          <p:cNvSpPr txBox="1"/>
          <p:nvPr/>
        </p:nvSpPr>
        <p:spPr>
          <a:xfrm>
            <a:off x="2759197" y="2808053"/>
            <a:ext cx="949678" cy="430887"/>
          </a:xfrm>
          <a:prstGeom prst="rect">
            <a:avLst/>
          </a:prstGeom>
          <a:noFill/>
        </p:spPr>
        <p:txBody>
          <a:bodyPr wrap="square" rtlCol="0">
            <a:spAutoFit/>
          </a:bodyPr>
          <a:lstStyle/>
          <a:p>
            <a:pPr algn="ctr"/>
            <a:r>
              <a:rPr lang="en-US" sz="1100" dirty="0"/>
              <a:t>Device Registration</a:t>
            </a:r>
          </a:p>
        </p:txBody>
      </p:sp>
      <p:sp>
        <p:nvSpPr>
          <p:cNvPr id="173" name="TextBox 172">
            <a:extLst>
              <a:ext uri="{FF2B5EF4-FFF2-40B4-BE49-F238E27FC236}">
                <a16:creationId xmlns:a16="http://schemas.microsoft.com/office/drawing/2014/main" id="{2F56128A-5E92-42D9-B17D-760FB35D63A9}"/>
              </a:ext>
            </a:extLst>
          </p:cNvPr>
          <p:cNvSpPr txBox="1"/>
          <p:nvPr/>
        </p:nvSpPr>
        <p:spPr>
          <a:xfrm>
            <a:off x="4235899" y="1182984"/>
            <a:ext cx="1132438" cy="600164"/>
          </a:xfrm>
          <a:prstGeom prst="rect">
            <a:avLst/>
          </a:prstGeom>
          <a:noFill/>
        </p:spPr>
        <p:txBody>
          <a:bodyPr wrap="square" rtlCol="0">
            <a:spAutoFit/>
          </a:bodyPr>
          <a:lstStyle/>
          <a:p>
            <a:pPr algn="ctr"/>
            <a:r>
              <a:rPr lang="en-US" sz="1100" dirty="0"/>
              <a:t>Isolated Intune management Tenant</a:t>
            </a:r>
          </a:p>
        </p:txBody>
      </p:sp>
      <p:cxnSp>
        <p:nvCxnSpPr>
          <p:cNvPr id="178" name="Connector: Elbow 177">
            <a:extLst>
              <a:ext uri="{FF2B5EF4-FFF2-40B4-BE49-F238E27FC236}">
                <a16:creationId xmlns:a16="http://schemas.microsoft.com/office/drawing/2014/main" id="{6F0BE20A-CD47-4FF4-87E2-DC7FA47D13F5}"/>
              </a:ext>
            </a:extLst>
          </p:cNvPr>
          <p:cNvCxnSpPr>
            <a:cxnSpLocks/>
          </p:cNvCxnSpPr>
          <p:nvPr/>
        </p:nvCxnSpPr>
        <p:spPr>
          <a:xfrm>
            <a:off x="2809565" y="3355265"/>
            <a:ext cx="784031" cy="5393"/>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76288EB-E30B-452B-A9C4-11A0BACB4D1D}"/>
              </a:ext>
            </a:extLst>
          </p:cNvPr>
          <p:cNvGrpSpPr/>
          <p:nvPr/>
        </p:nvGrpSpPr>
        <p:grpSpPr>
          <a:xfrm>
            <a:off x="209240" y="2923510"/>
            <a:ext cx="3981506" cy="2384987"/>
            <a:chOff x="1293525" y="1258553"/>
            <a:chExt cx="3981506" cy="2384987"/>
          </a:xfrm>
        </p:grpSpPr>
        <p:pic>
          <p:nvPicPr>
            <p:cNvPr id="53" name="Picture 52">
              <a:extLst>
                <a:ext uri="{FF2B5EF4-FFF2-40B4-BE49-F238E27FC236}">
                  <a16:creationId xmlns:a16="http://schemas.microsoft.com/office/drawing/2014/main" id="{E6A35BC6-197D-456D-BC53-CE41CFEEEE11}"/>
                </a:ext>
              </a:extLst>
            </p:cNvPr>
            <p:cNvPicPr>
              <a:picLocks noChangeAspect="1"/>
            </p:cNvPicPr>
            <p:nvPr/>
          </p:nvPicPr>
          <p:blipFill rotWithShape="1">
            <a:blip r:embed="rId8">
              <a:extLst>
                <a:ext uri="{28A0092B-C50C-407E-A947-70E740481C1C}">
                  <a14:useLocalDpi xmlns:a14="http://schemas.microsoft.com/office/drawing/2010/main" val="0"/>
                </a:ext>
              </a:extLst>
            </a:blip>
            <a:srcRect r="38151" b="58873"/>
            <a:stretch/>
          </p:blipFill>
          <p:spPr>
            <a:xfrm>
              <a:off x="1293525" y="1258553"/>
              <a:ext cx="2498221" cy="1420350"/>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FD4F88E9-B89E-4A1C-B638-02E3B92B5809}"/>
                </a:ext>
              </a:extLst>
            </p:cNvPr>
            <p:cNvSpPr/>
            <p:nvPr/>
          </p:nvSpPr>
          <p:spPr>
            <a:xfrm>
              <a:off x="3549879" y="3381930"/>
              <a:ext cx="1725152" cy="261610"/>
            </a:xfrm>
            <a:prstGeom prst="rect">
              <a:avLst/>
            </a:prstGeom>
          </p:spPr>
          <p:txBody>
            <a:bodyPr wrap="none">
              <a:spAutoFit/>
            </a:bodyPr>
            <a:lstStyle/>
            <a:p>
              <a:r>
                <a:rPr lang="en-US" sz="1100" dirty="0"/>
                <a:t>Device Ordered - delivered</a:t>
              </a:r>
            </a:p>
          </p:txBody>
        </p:sp>
      </p:grpSp>
      <p:sp>
        <p:nvSpPr>
          <p:cNvPr id="11" name="Rectangle 10">
            <a:extLst>
              <a:ext uri="{FF2B5EF4-FFF2-40B4-BE49-F238E27FC236}">
                <a16:creationId xmlns:a16="http://schemas.microsoft.com/office/drawing/2014/main" id="{E0C8B807-BA35-40DA-A2A5-E3D61F6846B8}"/>
              </a:ext>
            </a:extLst>
          </p:cNvPr>
          <p:cNvSpPr/>
          <p:nvPr/>
        </p:nvSpPr>
        <p:spPr>
          <a:xfrm>
            <a:off x="13151412" y="5291271"/>
            <a:ext cx="423514" cy="307777"/>
          </a:xfrm>
          <a:prstGeom prst="rect">
            <a:avLst/>
          </a:prstGeom>
        </p:spPr>
        <p:txBody>
          <a:bodyPr wrap="none">
            <a:spAutoFit/>
          </a:bodyPr>
          <a:lstStyle/>
          <a:p>
            <a:r>
              <a:rPr lang="en-US" sz="1400">
                <a:solidFill>
                  <a:srgbClr val="00B0F0"/>
                </a:solidFill>
                <a:latin typeface="Calibri" panose="020F0502020204030204" pitchFamily="34" charset="0"/>
              </a:rPr>
              <a:t>❼</a:t>
            </a:r>
            <a:endParaRPr lang="en-US"/>
          </a:p>
        </p:txBody>
      </p:sp>
      <p:sp>
        <p:nvSpPr>
          <p:cNvPr id="23" name="Arrow: Up-Down 22">
            <a:extLst>
              <a:ext uri="{FF2B5EF4-FFF2-40B4-BE49-F238E27FC236}">
                <a16:creationId xmlns:a16="http://schemas.microsoft.com/office/drawing/2014/main" id="{3F58BAAC-06AE-42F8-86E0-6BC8656AC2F9}"/>
              </a:ext>
            </a:extLst>
          </p:cNvPr>
          <p:cNvSpPr/>
          <p:nvPr/>
        </p:nvSpPr>
        <p:spPr>
          <a:xfrm>
            <a:off x="6676106" y="4710504"/>
            <a:ext cx="301316" cy="4435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a:extLst>
              <a:ext uri="{FF2B5EF4-FFF2-40B4-BE49-F238E27FC236}">
                <a16:creationId xmlns:a16="http://schemas.microsoft.com/office/drawing/2014/main" id="{4141AB7A-FAF4-4D5C-8737-BF7C53F580DC}"/>
              </a:ext>
            </a:extLst>
          </p:cNvPr>
          <p:cNvSpPr/>
          <p:nvPr/>
        </p:nvSpPr>
        <p:spPr>
          <a:xfrm>
            <a:off x="3645332" y="1746723"/>
            <a:ext cx="2176693" cy="296377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8AFEEA75-2AD6-4D68-A711-36FE5A5D7F59}"/>
              </a:ext>
            </a:extLst>
          </p:cNvPr>
          <p:cNvGrpSpPr/>
          <p:nvPr/>
        </p:nvGrpSpPr>
        <p:grpSpPr>
          <a:xfrm>
            <a:off x="9319486" y="2529622"/>
            <a:ext cx="870688" cy="984520"/>
            <a:chOff x="7784848" y="2335325"/>
            <a:chExt cx="853694" cy="965304"/>
          </a:xfrm>
        </p:grpSpPr>
        <p:pic>
          <p:nvPicPr>
            <p:cNvPr id="108" name="Picture 107">
              <a:extLst>
                <a:ext uri="{FF2B5EF4-FFF2-40B4-BE49-F238E27FC236}">
                  <a16:creationId xmlns:a16="http://schemas.microsoft.com/office/drawing/2014/main" id="{7C443780-6410-4DDA-9A6D-00DCA1EFF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473" y="2335325"/>
              <a:ext cx="613201" cy="613201"/>
            </a:xfrm>
            <a:prstGeom prst="rect">
              <a:avLst/>
            </a:prstGeom>
          </p:spPr>
        </p:pic>
        <p:sp>
          <p:nvSpPr>
            <p:cNvPr id="109" name="TextBox 108">
              <a:extLst>
                <a:ext uri="{FF2B5EF4-FFF2-40B4-BE49-F238E27FC236}">
                  <a16:creationId xmlns:a16="http://schemas.microsoft.com/office/drawing/2014/main" id="{F355D752-5F35-4432-A4D1-C0E21333664D}"/>
                </a:ext>
              </a:extLst>
            </p:cNvPr>
            <p:cNvSpPr txBox="1"/>
            <p:nvPr/>
          </p:nvSpPr>
          <p:spPr>
            <a:xfrm>
              <a:off x="7784848" y="2988423"/>
              <a:ext cx="853694" cy="312206"/>
            </a:xfrm>
            <a:prstGeom prst="rect">
              <a:avLst/>
            </a:prstGeom>
            <a:noFill/>
          </p:spPr>
          <p:txBody>
            <a:bodyPr wrap="none" rtlCol="0">
              <a:spAutoFit/>
            </a:bodyPr>
            <a:lstStyle/>
            <a:p>
              <a:pPr algn="ctr" defTabSz="932597"/>
              <a:r>
                <a:rPr lang="en-US" sz="1400">
                  <a:solidFill>
                    <a:prstClr val="black"/>
                  </a:solidFill>
                </a:rPr>
                <a:t>Azure AD</a:t>
              </a:r>
            </a:p>
          </p:txBody>
        </p:sp>
      </p:grpSp>
      <p:sp>
        <p:nvSpPr>
          <p:cNvPr id="117" name="TextBox 116">
            <a:extLst>
              <a:ext uri="{FF2B5EF4-FFF2-40B4-BE49-F238E27FC236}">
                <a16:creationId xmlns:a16="http://schemas.microsoft.com/office/drawing/2014/main" id="{656EA41C-DFB6-4639-ADC1-692E958CA476}"/>
              </a:ext>
            </a:extLst>
          </p:cNvPr>
          <p:cNvSpPr txBox="1"/>
          <p:nvPr/>
        </p:nvSpPr>
        <p:spPr>
          <a:xfrm>
            <a:off x="9240637" y="1179677"/>
            <a:ext cx="1132438" cy="430887"/>
          </a:xfrm>
          <a:prstGeom prst="rect">
            <a:avLst/>
          </a:prstGeom>
          <a:noFill/>
        </p:spPr>
        <p:txBody>
          <a:bodyPr wrap="square" rtlCol="0">
            <a:spAutoFit/>
          </a:bodyPr>
          <a:lstStyle/>
          <a:p>
            <a:pPr algn="ctr"/>
            <a:r>
              <a:rPr lang="en-US" sz="1100" dirty="0"/>
              <a:t>Customer Tenant </a:t>
            </a:r>
          </a:p>
        </p:txBody>
      </p:sp>
      <p:sp>
        <p:nvSpPr>
          <p:cNvPr id="118" name="Cloud 117">
            <a:extLst>
              <a:ext uri="{FF2B5EF4-FFF2-40B4-BE49-F238E27FC236}">
                <a16:creationId xmlns:a16="http://schemas.microsoft.com/office/drawing/2014/main" id="{EA0CCF26-ED27-427A-A344-90C76C4B38E8}"/>
              </a:ext>
            </a:extLst>
          </p:cNvPr>
          <p:cNvSpPr/>
          <p:nvPr/>
        </p:nvSpPr>
        <p:spPr>
          <a:xfrm>
            <a:off x="8554546" y="1669803"/>
            <a:ext cx="3428214" cy="304069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02994F16-F9C7-45C4-A1BD-312C87C904D2}"/>
              </a:ext>
            </a:extLst>
          </p:cNvPr>
          <p:cNvSpPr/>
          <p:nvPr/>
        </p:nvSpPr>
        <p:spPr>
          <a:xfrm>
            <a:off x="7993296" y="3355265"/>
            <a:ext cx="870751" cy="600164"/>
          </a:xfrm>
          <a:prstGeom prst="rect">
            <a:avLst/>
          </a:prstGeom>
        </p:spPr>
        <p:txBody>
          <a:bodyPr wrap="none">
            <a:spAutoFit/>
          </a:bodyPr>
          <a:lstStyle/>
          <a:p>
            <a:r>
              <a:rPr lang="en-US" sz="1100" dirty="0"/>
              <a:t>Device</a:t>
            </a:r>
          </a:p>
          <a:p>
            <a:r>
              <a:rPr lang="en-US" sz="1100" dirty="0"/>
              <a:t>Conditional </a:t>
            </a:r>
          </a:p>
          <a:p>
            <a:r>
              <a:rPr lang="en-US" sz="1100" dirty="0"/>
              <a:t>Access</a:t>
            </a:r>
          </a:p>
        </p:txBody>
      </p:sp>
      <p:sp>
        <p:nvSpPr>
          <p:cNvPr id="48" name="Title 141">
            <a:extLst>
              <a:ext uri="{FF2B5EF4-FFF2-40B4-BE49-F238E27FC236}">
                <a16:creationId xmlns:a16="http://schemas.microsoft.com/office/drawing/2014/main" id="{CD4C2B7A-3565-44E0-8C0C-CB8DD91B4233}"/>
              </a:ext>
            </a:extLst>
          </p:cNvPr>
          <p:cNvSpPr>
            <a:spLocks noGrp="1"/>
          </p:cNvSpPr>
          <p:nvPr>
            <p:ph type="title"/>
          </p:nvPr>
        </p:nvSpPr>
        <p:spPr/>
        <p:txBody>
          <a:bodyPr>
            <a:normAutofit/>
          </a:bodyPr>
          <a:lstStyle/>
          <a:p>
            <a:r>
              <a:rPr lang="en-US" dirty="0"/>
              <a:t>Secured Workstation</a:t>
            </a:r>
          </a:p>
        </p:txBody>
      </p:sp>
      <p:pic>
        <p:nvPicPr>
          <p:cNvPr id="4" name="Picture 3">
            <a:extLst>
              <a:ext uri="{FF2B5EF4-FFF2-40B4-BE49-F238E27FC236}">
                <a16:creationId xmlns:a16="http://schemas.microsoft.com/office/drawing/2014/main" id="{3B03C974-C321-4137-A31A-FF5128AB25DA}"/>
              </a:ext>
            </a:extLst>
          </p:cNvPr>
          <p:cNvPicPr>
            <a:picLocks noChangeAspect="1"/>
          </p:cNvPicPr>
          <p:nvPr/>
        </p:nvPicPr>
        <p:blipFill>
          <a:blip r:embed="rId9"/>
          <a:stretch>
            <a:fillRect/>
          </a:stretch>
        </p:blipFill>
        <p:spPr>
          <a:xfrm>
            <a:off x="6397390" y="3274961"/>
            <a:ext cx="1583527" cy="1441650"/>
          </a:xfrm>
          <a:prstGeom prst="rect">
            <a:avLst/>
          </a:prstGeom>
        </p:spPr>
      </p:pic>
      <p:cxnSp>
        <p:nvCxnSpPr>
          <p:cNvPr id="51" name="Straight Arrow Connector 50">
            <a:extLst>
              <a:ext uri="{FF2B5EF4-FFF2-40B4-BE49-F238E27FC236}">
                <a16:creationId xmlns:a16="http://schemas.microsoft.com/office/drawing/2014/main" id="{0A655ECB-6955-4801-9AF7-00CE43BD1793}"/>
              </a:ext>
            </a:extLst>
          </p:cNvPr>
          <p:cNvCxnSpPr>
            <a:cxnSpLocks/>
          </p:cNvCxnSpPr>
          <p:nvPr/>
        </p:nvCxnSpPr>
        <p:spPr>
          <a:xfrm flipH="1">
            <a:off x="5192325" y="3989450"/>
            <a:ext cx="122388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Image result for azure">
            <a:extLst>
              <a:ext uri="{FF2B5EF4-FFF2-40B4-BE49-F238E27FC236}">
                <a16:creationId xmlns:a16="http://schemas.microsoft.com/office/drawing/2014/main" id="{670E0DB2-F297-4EA4-ABEA-D42768768E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92278" y="2676450"/>
            <a:ext cx="1677293" cy="103854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DF6E643E-3A36-43D8-97E9-4A9809191108}"/>
              </a:ext>
            </a:extLst>
          </p:cNvPr>
          <p:cNvPicPr>
            <a:picLocks noChangeAspect="1"/>
          </p:cNvPicPr>
          <p:nvPr/>
        </p:nvPicPr>
        <p:blipFill rotWithShape="1">
          <a:blip r:embed="rId11"/>
          <a:srcRect r="52532"/>
          <a:stretch/>
        </p:blipFill>
        <p:spPr>
          <a:xfrm>
            <a:off x="10844182" y="63749"/>
            <a:ext cx="1306490" cy="1506867"/>
          </a:xfrm>
          <a:prstGeom prst="rect">
            <a:avLst/>
          </a:prstGeom>
        </p:spPr>
      </p:pic>
    </p:spTree>
    <p:extLst>
      <p:ext uri="{BB962C8B-B14F-4D97-AF65-F5344CB8AC3E}">
        <p14:creationId xmlns:p14="http://schemas.microsoft.com/office/powerpoint/2010/main" val="692881259"/>
      </p:ext>
    </p:extLst>
  </p:cSld>
  <p:clrMapOvr>
    <a:masterClrMapping/>
  </p:clrMapOvr>
  <mc:AlternateContent xmlns:mc="http://schemas.openxmlformats.org/markup-compatibility/2006" xmlns:p14="http://schemas.microsoft.com/office/powerpoint/2010/main">
    <mc:Choice Requires="p14">
      <p:transition p14:dur="0" advTm="21244"/>
    </mc:Choice>
    <mc:Fallback xmlns="">
      <p:transition advTm="212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4432"/>
            <a:ext cx="6255757"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A7CC1A5-82F1-470E-9173-6304BE5F59AB}"/>
              </a:ext>
            </a:extLst>
          </p:cNvPr>
          <p:cNvSpPr>
            <a:spLocks noGrp="1"/>
          </p:cNvSpPr>
          <p:nvPr>
            <p:ph type="title"/>
          </p:nvPr>
        </p:nvSpPr>
        <p:spPr>
          <a:xfrm>
            <a:off x="960120" y="990599"/>
            <a:ext cx="4857751" cy="1563989"/>
          </a:xfrm>
        </p:spPr>
        <p:txBody>
          <a:bodyPr vert="horz" lIns="91440" tIns="45720" rIns="91440" bIns="45720" rtlCol="0" anchor="ctr">
            <a:normAutofit/>
          </a:bodyPr>
          <a:lstStyle/>
          <a:p>
            <a:r>
              <a:rPr lang="en-US" sz="5100" kern="1200" cap="all" spc="120" baseline="0" dirty="0">
                <a:solidFill>
                  <a:schemeClr val="bg1"/>
                </a:solidFill>
                <a:latin typeface="+mj-lt"/>
                <a:ea typeface="+mj-ea"/>
                <a:cs typeface="+mj-cs"/>
              </a:rPr>
              <a:t>Deploying the service</a:t>
            </a:r>
          </a:p>
        </p:txBody>
      </p:sp>
      <p:sp>
        <p:nvSpPr>
          <p:cNvPr id="2" name="TextBox 1">
            <a:extLst>
              <a:ext uri="{FF2B5EF4-FFF2-40B4-BE49-F238E27FC236}">
                <a16:creationId xmlns:a16="http://schemas.microsoft.com/office/drawing/2014/main" id="{9D630128-BAE2-4FD5-9AAC-B60A3DFC233E}"/>
              </a:ext>
            </a:extLst>
          </p:cNvPr>
          <p:cNvSpPr txBox="1"/>
          <p:nvPr/>
        </p:nvSpPr>
        <p:spPr>
          <a:xfrm>
            <a:off x="960120" y="3071909"/>
            <a:ext cx="4924426" cy="2795492"/>
          </a:xfrm>
          <a:prstGeom prst="rect">
            <a:avLst/>
          </a:prstGeom>
        </p:spPr>
        <p:txBody>
          <a:bodyPr vert="horz" lIns="91440" tIns="45720" rIns="91440" bIns="45720" rtlCol="0">
            <a:normAutofit/>
          </a:bodyPr>
          <a:lstStyle/>
          <a:p>
            <a:pPr marL="342900" indent="-342900">
              <a:lnSpc>
                <a:spcPct val="91000"/>
              </a:lnSpc>
              <a:spcAft>
                <a:spcPts val="600"/>
              </a:spcAft>
              <a:buAutoNum type="arabicPeriod"/>
            </a:pPr>
            <a:r>
              <a:rPr lang="en-US" sz="1500" spc="50" dirty="0"/>
              <a:t>Ensure your licensing is aligned with your role</a:t>
            </a:r>
          </a:p>
          <a:p>
            <a:pPr marL="342900" indent="-342900">
              <a:lnSpc>
                <a:spcPct val="91000"/>
              </a:lnSpc>
              <a:spcAft>
                <a:spcPts val="600"/>
              </a:spcAft>
              <a:buAutoNum type="arabicPeriod"/>
            </a:pPr>
            <a:r>
              <a:rPr lang="en-US" sz="1500" spc="50" dirty="0"/>
              <a:t>Configure your users and AD user groups</a:t>
            </a:r>
          </a:p>
          <a:p>
            <a:pPr lvl="1">
              <a:lnSpc>
                <a:spcPct val="91000"/>
              </a:lnSpc>
              <a:spcAft>
                <a:spcPts val="600"/>
              </a:spcAft>
            </a:pPr>
            <a:r>
              <a:rPr lang="en-US" sz="1500" spc="50" dirty="0"/>
              <a:t>- Enable MFA</a:t>
            </a:r>
          </a:p>
          <a:p>
            <a:pPr marL="342900" indent="-342900">
              <a:lnSpc>
                <a:spcPct val="91000"/>
              </a:lnSpc>
              <a:spcAft>
                <a:spcPts val="600"/>
              </a:spcAft>
              <a:buAutoNum type="arabicPeriod"/>
            </a:pPr>
            <a:r>
              <a:rPr lang="en-US" sz="1500" spc="50" dirty="0"/>
              <a:t>Configure your MDM Intune instance</a:t>
            </a:r>
          </a:p>
          <a:p>
            <a:pPr marL="342900" indent="-342900">
              <a:lnSpc>
                <a:spcPct val="91000"/>
              </a:lnSpc>
              <a:spcAft>
                <a:spcPts val="600"/>
              </a:spcAft>
              <a:buAutoNum type="arabicPeriod"/>
            </a:pPr>
            <a:r>
              <a:rPr lang="en-US" sz="1500" spc="50" dirty="0"/>
              <a:t>Set up conditional Access</a:t>
            </a:r>
          </a:p>
          <a:p>
            <a:pPr marL="342900" indent="-342900">
              <a:lnSpc>
                <a:spcPct val="91000"/>
              </a:lnSpc>
              <a:spcAft>
                <a:spcPts val="600"/>
              </a:spcAft>
              <a:buAutoNum type="arabicPeriod"/>
            </a:pPr>
            <a:r>
              <a:rPr lang="en-US" sz="1500" spc="50" dirty="0"/>
              <a:t>Setup Autopilot enrollment</a:t>
            </a:r>
          </a:p>
          <a:p>
            <a:pPr marL="342900" indent="-342900">
              <a:lnSpc>
                <a:spcPct val="91000"/>
              </a:lnSpc>
              <a:spcAft>
                <a:spcPts val="600"/>
              </a:spcAft>
              <a:buAutoNum type="arabicPeriod"/>
            </a:pPr>
            <a:r>
              <a:rPr lang="en-US" sz="1500" spc="50" dirty="0"/>
              <a:t>Configure your windows update</a:t>
            </a:r>
          </a:p>
          <a:p>
            <a:pPr marL="342900" indent="-342900">
              <a:lnSpc>
                <a:spcPct val="91000"/>
              </a:lnSpc>
              <a:spcAft>
                <a:spcPts val="600"/>
              </a:spcAft>
              <a:buAutoNum type="arabicPeriod"/>
            </a:pPr>
            <a:r>
              <a:rPr lang="en-US" sz="1500" spc="50" dirty="0"/>
              <a:t>Enable Defender ATP, and MCAS</a:t>
            </a:r>
          </a:p>
          <a:p>
            <a:pPr marL="342900" indent="-342900">
              <a:lnSpc>
                <a:spcPct val="91000"/>
              </a:lnSpc>
              <a:spcAft>
                <a:spcPts val="600"/>
              </a:spcAft>
              <a:buAutoNum type="arabicPeriod"/>
            </a:pPr>
            <a:r>
              <a:rPr lang="en-US" sz="1500" spc="50" dirty="0"/>
              <a:t>Deploy your roles profile</a:t>
            </a:r>
          </a:p>
          <a:p>
            <a:pPr marL="342900" indent="-342900">
              <a:lnSpc>
                <a:spcPct val="91000"/>
              </a:lnSpc>
              <a:spcAft>
                <a:spcPts val="600"/>
              </a:spcAft>
              <a:buAutoNum type="arabicPeriod"/>
            </a:pPr>
            <a:endParaRPr lang="en-US" sz="1500" spc="50" dirty="0"/>
          </a:p>
        </p:txBody>
      </p:sp>
      <p:graphicFrame>
        <p:nvGraphicFramePr>
          <p:cNvPr id="3" name="Table 2">
            <a:extLst>
              <a:ext uri="{FF2B5EF4-FFF2-40B4-BE49-F238E27FC236}">
                <a16:creationId xmlns:a16="http://schemas.microsoft.com/office/drawing/2014/main" id="{5E8AE0A7-F155-41BA-9BA8-C240C50A9DBF}"/>
              </a:ext>
            </a:extLst>
          </p:cNvPr>
          <p:cNvGraphicFramePr/>
          <p:nvPr>
            <p:extLst>
              <p:ext uri="{D42A27DB-BD31-4B8C-83A1-F6EECF244321}">
                <p14:modId xmlns:p14="http://schemas.microsoft.com/office/powerpoint/2010/main" val="1271676813"/>
              </p:ext>
            </p:extLst>
          </p:nvPr>
        </p:nvGraphicFramePr>
        <p:xfrm>
          <a:off x="6972778" y="1411187"/>
          <a:ext cx="4750057" cy="2417940"/>
        </p:xfrm>
        <a:graphic>
          <a:graphicData uri="http://schemas.openxmlformats.org/drawingml/2006/table">
            <a:tbl>
              <a:tblPr firstRow="1" bandRow="1">
                <a:tableStyleId>{0E3FDE45-AF77-4B5C-9715-49D594BDF05E}</a:tableStyleId>
              </a:tblPr>
              <a:tblGrid>
                <a:gridCol w="680841">
                  <a:extLst>
                    <a:ext uri="{9D8B030D-6E8A-4147-A177-3AD203B41FA5}">
                      <a16:colId xmlns:a16="http://schemas.microsoft.com/office/drawing/2014/main" val="2321421074"/>
                    </a:ext>
                  </a:extLst>
                </a:gridCol>
                <a:gridCol w="2479675">
                  <a:extLst>
                    <a:ext uri="{9D8B030D-6E8A-4147-A177-3AD203B41FA5}">
                      <a16:colId xmlns:a16="http://schemas.microsoft.com/office/drawing/2014/main" val="3119450884"/>
                    </a:ext>
                  </a:extLst>
                </a:gridCol>
                <a:gridCol w="1589541">
                  <a:extLst>
                    <a:ext uri="{9D8B030D-6E8A-4147-A177-3AD203B41FA5}">
                      <a16:colId xmlns:a16="http://schemas.microsoft.com/office/drawing/2014/main" val="1493453245"/>
                    </a:ext>
                  </a:extLst>
                </a:gridCol>
              </a:tblGrid>
              <a:tr h="250652">
                <a:tc gridSpan="3">
                  <a:txBody>
                    <a:bodyPr/>
                    <a:lstStyle/>
                    <a:p>
                      <a:pPr algn="l" fontAlgn="ctr">
                        <a:spcBef>
                          <a:spcPts val="0"/>
                        </a:spcBef>
                        <a:spcAft>
                          <a:spcPts val="0"/>
                        </a:spcAft>
                      </a:pPr>
                      <a:r>
                        <a:rPr lang="en-US" sz="1000" b="0" u="none" strike="noStrike" cap="none" spc="0" dirty="0">
                          <a:solidFill>
                            <a:schemeClr val="tx1"/>
                          </a:solidFill>
                          <a:effectLst/>
                        </a:rPr>
                        <a:t>WORKSTATION PROFILE SCRIPTS</a:t>
                      </a:r>
                      <a:endParaRPr lang="en-US" sz="1000" b="0" i="0" u="none" strike="noStrike" cap="none" spc="0" dirty="0">
                        <a:solidFill>
                          <a:schemeClr val="tx1"/>
                        </a:solidFill>
                        <a:effectLst/>
                        <a:latin typeface="Arial" panose="020B0604020202020204" pitchFamily="34" charset="0"/>
                      </a:endParaRPr>
                    </a:p>
                  </a:txBody>
                  <a:tcPr marL="28140" marR="28140" marT="21776" marB="56281"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609859"/>
                  </a:ext>
                </a:extLst>
              </a:tr>
              <a:tr h="213131">
                <a:tc>
                  <a:txBody>
                    <a:bodyPr/>
                    <a:lstStyle/>
                    <a:p>
                      <a:pPr algn="l" fontAlgn="t">
                        <a:spcBef>
                          <a:spcPts val="0"/>
                        </a:spcBef>
                        <a:spcAft>
                          <a:spcPts val="0"/>
                        </a:spcAft>
                      </a:pPr>
                      <a:r>
                        <a:rPr lang="en-US" sz="700" b="1" u="none" strike="noStrike" cap="none" spc="0">
                          <a:solidFill>
                            <a:schemeClr val="tx1"/>
                          </a:solidFill>
                          <a:effectLst/>
                        </a:rPr>
                        <a:t>Profile</a:t>
                      </a:r>
                      <a:endParaRPr lang="en-US" sz="700" b="1" i="0" u="none" strike="noStrike" cap="none" spc="0">
                        <a:solidFill>
                          <a:schemeClr val="tx1"/>
                        </a:solidFill>
                        <a:effectLst/>
                        <a:latin typeface="Arial" panose="020B0604020202020204" pitchFamily="34" charset="0"/>
                      </a:endParaRPr>
                    </a:p>
                  </a:txBody>
                  <a:tcPr marL="28140" marR="28140" marT="21776" marB="56281"/>
                </a:tc>
                <a:tc>
                  <a:txBody>
                    <a:bodyPr/>
                    <a:lstStyle/>
                    <a:p>
                      <a:pPr algn="l" fontAlgn="t">
                        <a:spcBef>
                          <a:spcPts val="0"/>
                        </a:spcBef>
                        <a:spcAft>
                          <a:spcPts val="0"/>
                        </a:spcAft>
                      </a:pPr>
                      <a:r>
                        <a:rPr lang="en-US" sz="700" b="1" u="none" strike="noStrike" cap="none" spc="0" dirty="0">
                          <a:solidFill>
                            <a:schemeClr val="tx1"/>
                          </a:solidFill>
                          <a:effectLst/>
                        </a:rPr>
                        <a:t>Download location</a:t>
                      </a:r>
                      <a:endParaRPr lang="en-US" sz="700" b="1" i="0" u="none" strike="noStrike" cap="none" spc="0" dirty="0">
                        <a:solidFill>
                          <a:schemeClr val="tx1"/>
                        </a:solidFill>
                        <a:effectLst/>
                        <a:latin typeface="Arial" panose="020B0604020202020204" pitchFamily="34" charset="0"/>
                      </a:endParaRPr>
                    </a:p>
                  </a:txBody>
                  <a:tcPr marL="28140" marR="28140" marT="21776" marB="56281"/>
                </a:tc>
                <a:tc>
                  <a:txBody>
                    <a:bodyPr/>
                    <a:lstStyle/>
                    <a:p>
                      <a:pPr algn="l" fontAlgn="t">
                        <a:spcBef>
                          <a:spcPts val="0"/>
                        </a:spcBef>
                        <a:spcAft>
                          <a:spcPts val="0"/>
                        </a:spcAft>
                      </a:pPr>
                      <a:r>
                        <a:rPr lang="en-US" sz="700" b="1" u="none" strike="noStrike" cap="none" spc="0" dirty="0">
                          <a:solidFill>
                            <a:schemeClr val="tx1"/>
                          </a:solidFill>
                          <a:effectLst/>
                        </a:rPr>
                        <a:t>Filename</a:t>
                      </a:r>
                      <a:endParaRPr lang="en-US" sz="700" b="1" i="0" u="none" strike="noStrike" cap="none" spc="0" dirty="0">
                        <a:solidFill>
                          <a:schemeClr val="tx1"/>
                        </a:solidFill>
                        <a:effectLst/>
                        <a:latin typeface="Arial" panose="020B0604020202020204" pitchFamily="34" charset="0"/>
                      </a:endParaRPr>
                    </a:p>
                  </a:txBody>
                  <a:tcPr marL="28140" marR="28140" marT="21776" marB="56281"/>
                </a:tc>
                <a:extLst>
                  <a:ext uri="{0D108BD9-81ED-4DB2-BD59-A6C34878D82A}">
                    <a16:rowId xmlns:a16="http://schemas.microsoft.com/office/drawing/2014/main" val="2019234357"/>
                  </a:ext>
                </a:extLst>
              </a:tr>
              <a:tr h="213131">
                <a:tc>
                  <a:txBody>
                    <a:bodyPr/>
                    <a:lstStyle/>
                    <a:p>
                      <a:pPr algn="l" fontAlgn="t">
                        <a:spcBef>
                          <a:spcPts val="0"/>
                        </a:spcBef>
                        <a:spcAft>
                          <a:spcPts val="0"/>
                        </a:spcAft>
                      </a:pPr>
                      <a:r>
                        <a:rPr lang="en-US" sz="700" u="none" strike="noStrike" cap="none" spc="0">
                          <a:solidFill>
                            <a:schemeClr val="tx1"/>
                          </a:solidFill>
                          <a:effectLst/>
                        </a:rPr>
                        <a:t>Low Security</a:t>
                      </a:r>
                      <a:endParaRPr lang="en-US" sz="700" b="0" i="0" u="none" strike="noStrike" cap="none" spc="0">
                        <a:solidFill>
                          <a:schemeClr val="tx1"/>
                        </a:solidFill>
                        <a:effectLst/>
                        <a:latin typeface="Arial" panose="020B0604020202020204" pitchFamily="34" charset="0"/>
                      </a:endParaRPr>
                    </a:p>
                  </a:txBody>
                  <a:tcPr marL="28140" marR="28140" marT="21776" marB="56281"/>
                </a:tc>
                <a:tc>
                  <a:txBody>
                    <a:bodyPr/>
                    <a:lstStyle/>
                    <a:p>
                      <a:pPr algn="l" fontAlgn="t">
                        <a:spcBef>
                          <a:spcPts val="0"/>
                        </a:spcBef>
                        <a:spcAft>
                          <a:spcPts val="0"/>
                        </a:spcAft>
                      </a:pPr>
                      <a:r>
                        <a:rPr lang="en-US" sz="700" u="none" strike="noStrike" cap="none" spc="0" dirty="0">
                          <a:solidFill>
                            <a:schemeClr val="tx1"/>
                          </a:solidFill>
                          <a:effectLst/>
                        </a:rPr>
                        <a:t>N/A</a:t>
                      </a:r>
                      <a:endParaRPr lang="en-US" sz="700" b="0" i="0" u="none" strike="noStrike" cap="none" spc="0" dirty="0">
                        <a:solidFill>
                          <a:schemeClr val="tx1"/>
                        </a:solidFill>
                        <a:effectLst/>
                        <a:latin typeface="Arial" panose="020B0604020202020204" pitchFamily="34" charset="0"/>
                      </a:endParaRPr>
                    </a:p>
                  </a:txBody>
                  <a:tcPr marL="28140" marR="28140" marT="21776" marB="56281"/>
                </a:tc>
                <a:tc>
                  <a:txBody>
                    <a:bodyPr/>
                    <a:lstStyle/>
                    <a:p>
                      <a:pPr algn="l" fontAlgn="t">
                        <a:spcBef>
                          <a:spcPts val="0"/>
                        </a:spcBef>
                        <a:spcAft>
                          <a:spcPts val="0"/>
                        </a:spcAft>
                      </a:pPr>
                      <a:r>
                        <a:rPr lang="en-US" sz="700" u="none" strike="noStrike" cap="none" spc="0" dirty="0">
                          <a:solidFill>
                            <a:schemeClr val="tx1"/>
                          </a:solidFill>
                          <a:effectLst/>
                        </a:rPr>
                        <a:t>N/A</a:t>
                      </a:r>
                      <a:endParaRPr lang="en-US" sz="700" b="0" i="0" u="none" strike="noStrike" cap="none" spc="0" dirty="0">
                        <a:solidFill>
                          <a:schemeClr val="tx1"/>
                        </a:solidFill>
                        <a:effectLst/>
                        <a:latin typeface="Arial" panose="020B0604020202020204" pitchFamily="34" charset="0"/>
                      </a:endParaRPr>
                    </a:p>
                  </a:txBody>
                  <a:tcPr marL="28140" marR="28140" marT="21776" marB="56281"/>
                </a:tc>
                <a:extLst>
                  <a:ext uri="{0D108BD9-81ED-4DB2-BD59-A6C34878D82A}">
                    <a16:rowId xmlns:a16="http://schemas.microsoft.com/office/drawing/2014/main" val="151111516"/>
                  </a:ext>
                </a:extLst>
              </a:tr>
              <a:tr h="325693">
                <a:tc>
                  <a:txBody>
                    <a:bodyPr/>
                    <a:lstStyle/>
                    <a:p>
                      <a:pPr algn="l" fontAlgn="t">
                        <a:spcBef>
                          <a:spcPts val="0"/>
                        </a:spcBef>
                        <a:spcAft>
                          <a:spcPts val="0"/>
                        </a:spcAft>
                      </a:pPr>
                      <a:r>
                        <a:rPr lang="en-US" sz="700" u="none" strike="noStrike" cap="none" spc="0">
                          <a:solidFill>
                            <a:schemeClr val="tx1"/>
                          </a:solidFill>
                          <a:effectLst/>
                        </a:rPr>
                        <a:t>Enhanced Security</a:t>
                      </a:r>
                      <a:endParaRPr lang="en-US" sz="700" b="0" i="0" u="none" strike="noStrike" cap="none" spc="0">
                        <a:solidFill>
                          <a:schemeClr val="tx1"/>
                        </a:solidFill>
                        <a:effectLst/>
                        <a:latin typeface="Arial" panose="020B0604020202020204" pitchFamily="34" charset="0"/>
                      </a:endParaRPr>
                    </a:p>
                  </a:txBody>
                  <a:tcPr marL="28140" marR="28140" marT="21776" marB="56281"/>
                </a:tc>
                <a:tc>
                  <a:txBody>
                    <a:bodyPr/>
                    <a:lstStyle/>
                    <a:p>
                      <a:pPr algn="l" fontAlgn="t">
                        <a:spcBef>
                          <a:spcPts val="0"/>
                        </a:spcBef>
                        <a:spcAft>
                          <a:spcPts val="0"/>
                        </a:spcAft>
                      </a:pPr>
                      <a:r>
                        <a:rPr lang="en-US" sz="700" u="none" strike="noStrike" cap="none" spc="0" dirty="0">
                          <a:solidFill>
                            <a:schemeClr val="tx1"/>
                          </a:solidFill>
                          <a:effectLst/>
                          <a:hlinkClick r:id="rId2">
                            <a:extLst>
                              <a:ext uri="{A12FA001-AC4F-418D-AE19-62706E023703}">
                                <ahyp:hlinkClr xmlns:ahyp="http://schemas.microsoft.com/office/drawing/2018/hyperlinkcolor" val="tx"/>
                              </a:ext>
                            </a:extLst>
                          </a:hlinkClick>
                        </a:rPr>
                        <a:t>https://aka.ms/securedworkstationgit</a:t>
                      </a:r>
                      <a:endParaRPr lang="en-US" sz="700" b="0" i="0" u="none" strike="noStrike" cap="none" spc="0" dirty="0">
                        <a:solidFill>
                          <a:schemeClr val="tx1"/>
                        </a:solidFill>
                        <a:effectLst/>
                        <a:latin typeface="Arial" panose="020B0604020202020204" pitchFamily="34" charset="0"/>
                      </a:endParaRPr>
                    </a:p>
                  </a:txBody>
                  <a:tcPr marL="28140" marR="28140" marT="21776" marB="56281"/>
                </a:tc>
                <a:tc>
                  <a:txBody>
                    <a:bodyPr/>
                    <a:lstStyle/>
                    <a:p>
                      <a:pPr algn="l" fontAlgn="t">
                        <a:spcBef>
                          <a:spcPts val="0"/>
                        </a:spcBef>
                        <a:spcAft>
                          <a:spcPts val="0"/>
                        </a:spcAft>
                      </a:pPr>
                      <a:r>
                        <a:rPr lang="en-US" sz="700" u="none" strike="noStrike" cap="none" spc="0">
                          <a:solidFill>
                            <a:schemeClr val="tx1"/>
                          </a:solidFill>
                          <a:effectLst/>
                        </a:rPr>
                        <a:t>Enhanced-Workstation-Windows10-(1809).ps1</a:t>
                      </a:r>
                      <a:endParaRPr lang="en-US" sz="700" b="0" i="0" u="none" strike="noStrike" cap="none" spc="0">
                        <a:solidFill>
                          <a:schemeClr val="tx1"/>
                        </a:solidFill>
                        <a:effectLst/>
                        <a:latin typeface="Arial" panose="020B0604020202020204" pitchFamily="34" charset="0"/>
                      </a:endParaRPr>
                    </a:p>
                  </a:txBody>
                  <a:tcPr marL="28140" marR="28140" marT="21776" marB="56281"/>
                </a:tc>
                <a:extLst>
                  <a:ext uri="{0D108BD9-81ED-4DB2-BD59-A6C34878D82A}">
                    <a16:rowId xmlns:a16="http://schemas.microsoft.com/office/drawing/2014/main" val="1194763321"/>
                  </a:ext>
                </a:extLst>
              </a:tr>
              <a:tr h="325693">
                <a:tc>
                  <a:txBody>
                    <a:bodyPr/>
                    <a:lstStyle/>
                    <a:p>
                      <a:pPr algn="l" fontAlgn="t">
                        <a:spcBef>
                          <a:spcPts val="0"/>
                        </a:spcBef>
                        <a:spcAft>
                          <a:spcPts val="0"/>
                        </a:spcAft>
                      </a:pPr>
                      <a:r>
                        <a:rPr lang="en-US" sz="700" u="none" strike="noStrike" cap="none" spc="0">
                          <a:solidFill>
                            <a:schemeClr val="tx1"/>
                          </a:solidFill>
                          <a:effectLst/>
                        </a:rPr>
                        <a:t>High Security</a:t>
                      </a:r>
                      <a:endParaRPr lang="en-US" sz="700" b="0" i="0" u="none" strike="noStrike" cap="none" spc="0">
                        <a:solidFill>
                          <a:schemeClr val="tx1"/>
                        </a:solidFill>
                        <a:effectLst/>
                        <a:latin typeface="Arial" panose="020B0604020202020204" pitchFamily="34" charset="0"/>
                      </a:endParaRPr>
                    </a:p>
                  </a:txBody>
                  <a:tcPr marL="28140" marR="28140" marT="21776" marB="56281"/>
                </a:tc>
                <a:tc>
                  <a:txBody>
                    <a:bodyPr/>
                    <a:lstStyle/>
                    <a:p>
                      <a:pPr algn="l" fontAlgn="t">
                        <a:spcBef>
                          <a:spcPts val="0"/>
                        </a:spcBef>
                        <a:spcAft>
                          <a:spcPts val="0"/>
                        </a:spcAft>
                      </a:pPr>
                      <a:r>
                        <a:rPr lang="en-US" sz="700" u="none" strike="noStrike" cap="none" spc="0" dirty="0">
                          <a:solidFill>
                            <a:schemeClr val="tx1"/>
                          </a:solidFill>
                          <a:effectLst/>
                          <a:hlinkClick r:id="rId2">
                            <a:extLst>
                              <a:ext uri="{A12FA001-AC4F-418D-AE19-62706E023703}">
                                <ahyp:hlinkClr xmlns:ahyp="http://schemas.microsoft.com/office/drawing/2018/hyperlinkcolor" val="tx"/>
                              </a:ext>
                            </a:extLst>
                          </a:hlinkClick>
                        </a:rPr>
                        <a:t>https://aka.ms/securedworkstationgit</a:t>
                      </a:r>
                      <a:endParaRPr lang="en-US" sz="700" b="0" i="0" u="none" strike="noStrike" cap="none" spc="0" dirty="0">
                        <a:solidFill>
                          <a:schemeClr val="tx1"/>
                        </a:solidFill>
                        <a:effectLst/>
                        <a:latin typeface="Arial" panose="020B0604020202020204" pitchFamily="34" charset="0"/>
                      </a:endParaRPr>
                    </a:p>
                  </a:txBody>
                  <a:tcPr marL="28140" marR="28140" marT="21776" marB="56281"/>
                </a:tc>
                <a:tc>
                  <a:txBody>
                    <a:bodyPr/>
                    <a:lstStyle/>
                    <a:p>
                      <a:pPr algn="l" fontAlgn="t">
                        <a:spcBef>
                          <a:spcPts val="0"/>
                        </a:spcBef>
                        <a:spcAft>
                          <a:spcPts val="0"/>
                        </a:spcAft>
                      </a:pPr>
                      <a:r>
                        <a:rPr lang="en-US" sz="700" u="none" strike="noStrike" cap="none" spc="0">
                          <a:solidFill>
                            <a:schemeClr val="tx1"/>
                          </a:solidFill>
                          <a:effectLst/>
                        </a:rPr>
                        <a:t>HighSecurityWorkstation-Windows10-(1809).ps1</a:t>
                      </a:r>
                      <a:endParaRPr lang="en-US" sz="700" b="0" i="0" u="none" strike="noStrike" cap="none" spc="0">
                        <a:solidFill>
                          <a:schemeClr val="tx1"/>
                        </a:solidFill>
                        <a:effectLst/>
                        <a:latin typeface="Arial" panose="020B0604020202020204" pitchFamily="34" charset="0"/>
                      </a:endParaRPr>
                    </a:p>
                  </a:txBody>
                  <a:tcPr marL="28140" marR="28140" marT="21776" marB="56281"/>
                </a:tc>
                <a:extLst>
                  <a:ext uri="{0D108BD9-81ED-4DB2-BD59-A6C34878D82A}">
                    <a16:rowId xmlns:a16="http://schemas.microsoft.com/office/drawing/2014/main" val="1523602652"/>
                  </a:ext>
                </a:extLst>
              </a:tr>
              <a:tr h="438254">
                <a:tc>
                  <a:txBody>
                    <a:bodyPr/>
                    <a:lstStyle/>
                    <a:p>
                      <a:pPr algn="l" fontAlgn="t">
                        <a:spcBef>
                          <a:spcPts val="0"/>
                        </a:spcBef>
                        <a:spcAft>
                          <a:spcPts val="0"/>
                        </a:spcAft>
                      </a:pPr>
                      <a:r>
                        <a:rPr lang="en-US" sz="700" u="none" strike="noStrike" cap="none" spc="0">
                          <a:solidFill>
                            <a:schemeClr val="tx1"/>
                          </a:solidFill>
                          <a:effectLst/>
                        </a:rPr>
                        <a:t>Specialized</a:t>
                      </a:r>
                      <a:endParaRPr lang="en-US" sz="700" b="0" i="0" u="none" strike="noStrike" cap="none" spc="0">
                        <a:solidFill>
                          <a:schemeClr val="tx1"/>
                        </a:solidFill>
                        <a:effectLst/>
                        <a:latin typeface="Arial" panose="020B0604020202020204" pitchFamily="34" charset="0"/>
                      </a:endParaRPr>
                    </a:p>
                  </a:txBody>
                  <a:tcPr marL="28140" marR="28140" marT="21776" marB="56281"/>
                </a:tc>
                <a:tc>
                  <a:txBody>
                    <a:bodyPr/>
                    <a:lstStyle/>
                    <a:p>
                      <a:pPr algn="l" fontAlgn="t">
                        <a:spcBef>
                          <a:spcPts val="0"/>
                        </a:spcBef>
                        <a:spcAft>
                          <a:spcPts val="0"/>
                        </a:spcAft>
                      </a:pPr>
                      <a:r>
                        <a:rPr lang="en-US" sz="700" u="none" strike="noStrike" cap="none" spc="0" dirty="0">
                          <a:solidFill>
                            <a:schemeClr val="tx1"/>
                          </a:solidFill>
                          <a:effectLst/>
                          <a:hlinkClick r:id="rId3">
                            <a:extLst>
                              <a:ext uri="{A12FA001-AC4F-418D-AE19-62706E023703}">
                                <ahyp:hlinkClr xmlns:ahyp="http://schemas.microsoft.com/office/drawing/2018/hyperlinkcolor" val="tx"/>
                              </a:ext>
                            </a:extLst>
                          </a:hlinkClick>
                        </a:rPr>
                        <a:t>https://github.com/pelarsen/IntunePowerShellAutomation</a:t>
                      </a:r>
                      <a:endParaRPr lang="en-US" sz="700" b="0" i="0" u="none" strike="noStrike" cap="none" spc="0" dirty="0">
                        <a:solidFill>
                          <a:schemeClr val="tx1"/>
                        </a:solidFill>
                        <a:effectLst/>
                        <a:latin typeface="Arial" panose="020B0604020202020204" pitchFamily="34" charset="0"/>
                      </a:endParaRPr>
                    </a:p>
                  </a:txBody>
                  <a:tcPr marL="28140" marR="28140" marT="21776" marB="56281"/>
                </a:tc>
                <a:tc>
                  <a:txBody>
                    <a:bodyPr/>
                    <a:lstStyle/>
                    <a:p>
                      <a:pPr algn="l" fontAlgn="t">
                        <a:spcBef>
                          <a:spcPts val="0"/>
                        </a:spcBef>
                        <a:spcAft>
                          <a:spcPts val="0"/>
                        </a:spcAft>
                      </a:pPr>
                      <a:r>
                        <a:rPr lang="en-US" sz="700" u="none" strike="noStrike" cap="none" spc="0" dirty="0" err="1">
                          <a:solidFill>
                            <a:schemeClr val="tx1"/>
                          </a:solidFill>
                          <a:effectLst/>
                        </a:rPr>
                        <a:t>DeviceConfiguration_NCSC</a:t>
                      </a:r>
                      <a:r>
                        <a:rPr lang="en-US" sz="700" u="none" strike="noStrike" cap="none" spc="0" dirty="0">
                          <a:solidFill>
                            <a:schemeClr val="tx1"/>
                          </a:solidFill>
                          <a:effectLst/>
                        </a:rPr>
                        <a:t> - Windows10 (1803) SecurityBaseline.ps1</a:t>
                      </a:r>
                      <a:endParaRPr lang="en-US" sz="700" b="0" i="0" u="none" strike="noStrike" cap="none" spc="0" dirty="0">
                        <a:solidFill>
                          <a:schemeClr val="tx1"/>
                        </a:solidFill>
                        <a:effectLst/>
                        <a:latin typeface="Arial" panose="020B0604020202020204" pitchFamily="34" charset="0"/>
                      </a:endParaRPr>
                    </a:p>
                  </a:txBody>
                  <a:tcPr marL="28140" marR="28140" marT="21776" marB="56281"/>
                </a:tc>
                <a:extLst>
                  <a:ext uri="{0D108BD9-81ED-4DB2-BD59-A6C34878D82A}">
                    <a16:rowId xmlns:a16="http://schemas.microsoft.com/office/drawing/2014/main" val="298889753"/>
                  </a:ext>
                </a:extLst>
              </a:tr>
              <a:tr h="325693">
                <a:tc>
                  <a:txBody>
                    <a:bodyPr/>
                    <a:lstStyle/>
                    <a:p>
                      <a:pPr algn="l" fontAlgn="t">
                        <a:spcBef>
                          <a:spcPts val="0"/>
                        </a:spcBef>
                        <a:spcAft>
                          <a:spcPts val="0"/>
                        </a:spcAft>
                      </a:pPr>
                      <a:r>
                        <a:rPr lang="en-US" sz="700" u="none" strike="noStrike" cap="none" spc="0" dirty="0">
                          <a:solidFill>
                            <a:schemeClr val="tx1"/>
                          </a:solidFill>
                          <a:effectLst/>
                        </a:rPr>
                        <a:t>Secured</a:t>
                      </a:r>
                      <a:endParaRPr lang="en-US" sz="700" b="0" i="0" u="none" strike="noStrike" cap="none" spc="0" dirty="0">
                        <a:solidFill>
                          <a:schemeClr val="tx1"/>
                        </a:solidFill>
                        <a:effectLst/>
                        <a:latin typeface="Arial" panose="020B0604020202020204" pitchFamily="34" charset="0"/>
                      </a:endParaRPr>
                    </a:p>
                  </a:txBody>
                  <a:tcPr marL="28140" marR="28140" marT="21776" marB="56281"/>
                </a:tc>
                <a:tc>
                  <a:txBody>
                    <a:bodyPr/>
                    <a:lstStyle/>
                    <a:p>
                      <a:pPr algn="l" fontAlgn="t">
                        <a:spcBef>
                          <a:spcPts val="0"/>
                        </a:spcBef>
                        <a:spcAft>
                          <a:spcPts val="0"/>
                        </a:spcAft>
                      </a:pPr>
                      <a:r>
                        <a:rPr lang="en-US" sz="700" u="none" strike="noStrike" cap="none" spc="0" dirty="0">
                          <a:solidFill>
                            <a:schemeClr val="tx1"/>
                          </a:solidFill>
                          <a:effectLst/>
                          <a:hlinkClick r:id="rId2">
                            <a:extLst>
                              <a:ext uri="{A12FA001-AC4F-418D-AE19-62706E023703}">
                                <ahyp:hlinkClr xmlns:ahyp="http://schemas.microsoft.com/office/drawing/2018/hyperlinkcolor" val="tx"/>
                              </a:ext>
                            </a:extLst>
                          </a:hlinkClick>
                        </a:rPr>
                        <a:t>https://aka.ms/securedworkstationgit</a:t>
                      </a:r>
                      <a:endParaRPr lang="en-US" sz="700" b="0" i="0" u="none" strike="noStrike" cap="none" spc="0" dirty="0">
                        <a:solidFill>
                          <a:schemeClr val="tx1"/>
                        </a:solidFill>
                        <a:effectLst/>
                        <a:latin typeface="Arial" panose="020B0604020202020204" pitchFamily="34" charset="0"/>
                      </a:endParaRPr>
                    </a:p>
                  </a:txBody>
                  <a:tcPr marL="28140" marR="28140" marT="21776" marB="56281"/>
                </a:tc>
                <a:tc>
                  <a:txBody>
                    <a:bodyPr/>
                    <a:lstStyle/>
                    <a:p>
                      <a:pPr algn="l" fontAlgn="t">
                        <a:spcBef>
                          <a:spcPts val="0"/>
                        </a:spcBef>
                        <a:spcAft>
                          <a:spcPts val="0"/>
                        </a:spcAft>
                      </a:pPr>
                      <a:r>
                        <a:rPr lang="en-US" sz="700" u="none" strike="noStrike" cap="none" spc="0" dirty="0">
                          <a:solidFill>
                            <a:schemeClr val="tx1"/>
                          </a:solidFill>
                          <a:effectLst/>
                        </a:rPr>
                        <a:t>Secure-Workstation-Windows10-(1809)-SecurityBaseline.ps1</a:t>
                      </a:r>
                      <a:endParaRPr lang="en-US" sz="700" b="0" i="0" u="none" strike="noStrike" cap="none" spc="0" dirty="0">
                        <a:solidFill>
                          <a:schemeClr val="tx1"/>
                        </a:solidFill>
                        <a:effectLst/>
                        <a:latin typeface="Arial" panose="020B0604020202020204" pitchFamily="34" charset="0"/>
                      </a:endParaRPr>
                    </a:p>
                  </a:txBody>
                  <a:tcPr marL="28140" marR="28140" marT="21776" marB="56281"/>
                </a:tc>
                <a:extLst>
                  <a:ext uri="{0D108BD9-81ED-4DB2-BD59-A6C34878D82A}">
                    <a16:rowId xmlns:a16="http://schemas.microsoft.com/office/drawing/2014/main" val="231939890"/>
                  </a:ext>
                </a:extLst>
              </a:tr>
              <a:tr h="325693">
                <a:tc>
                  <a:txBody>
                    <a:bodyPr/>
                    <a:lstStyle/>
                    <a:p>
                      <a:pPr algn="l" fontAlgn="t">
                        <a:spcBef>
                          <a:spcPts val="0"/>
                        </a:spcBef>
                        <a:spcAft>
                          <a:spcPts val="0"/>
                        </a:spcAft>
                      </a:pPr>
                      <a:r>
                        <a:rPr lang="en-US" sz="700" u="none" strike="noStrike" kern="1200" cap="none" spc="0" dirty="0">
                          <a:solidFill>
                            <a:schemeClr val="tx1"/>
                          </a:solidFill>
                          <a:effectLst/>
                          <a:latin typeface="+mn-lt"/>
                          <a:ea typeface="+mn-ea"/>
                          <a:cs typeface="+mn-cs"/>
                        </a:rPr>
                        <a:t>Isolated</a:t>
                      </a:r>
                    </a:p>
                  </a:txBody>
                  <a:tcPr marL="28140" marR="28140" marT="21776" marB="56281"/>
                </a:tc>
                <a:tc>
                  <a:txBody>
                    <a:bodyPr/>
                    <a:lstStyle/>
                    <a:p>
                      <a:pPr algn="l" fontAlgn="t">
                        <a:spcBef>
                          <a:spcPts val="0"/>
                        </a:spcBef>
                        <a:spcAft>
                          <a:spcPts val="0"/>
                        </a:spcAft>
                      </a:pPr>
                      <a:r>
                        <a:rPr lang="en-US" sz="700" u="none" strike="noStrike" kern="1200" cap="none" spc="0" dirty="0">
                          <a:solidFill>
                            <a:schemeClr val="tx1"/>
                          </a:solidFill>
                          <a:effectLst/>
                          <a:latin typeface="+mn-lt"/>
                          <a:ea typeface="+mn-ea"/>
                          <a:cs typeface="+mn-cs"/>
                        </a:rPr>
                        <a:t>N/A</a:t>
                      </a:r>
                    </a:p>
                  </a:txBody>
                  <a:tcPr marL="28140" marR="28140" marT="21776" marB="56281"/>
                </a:tc>
                <a:tc>
                  <a:txBody>
                    <a:bodyPr/>
                    <a:lstStyle/>
                    <a:p>
                      <a:pPr algn="l" fontAlgn="t">
                        <a:spcBef>
                          <a:spcPts val="0"/>
                        </a:spcBef>
                        <a:spcAft>
                          <a:spcPts val="0"/>
                        </a:spcAft>
                      </a:pPr>
                      <a:r>
                        <a:rPr lang="en-US" sz="700" u="none" strike="noStrike" kern="1200" cap="none" spc="0" dirty="0">
                          <a:solidFill>
                            <a:schemeClr val="tx1"/>
                          </a:solidFill>
                          <a:effectLst/>
                          <a:latin typeface="+mn-lt"/>
                          <a:ea typeface="+mn-ea"/>
                          <a:cs typeface="+mn-cs"/>
                        </a:rPr>
                        <a:t>N/A</a:t>
                      </a:r>
                    </a:p>
                  </a:txBody>
                  <a:tcPr marL="28140" marR="28140" marT="21776" marB="56281"/>
                </a:tc>
                <a:extLst>
                  <a:ext uri="{0D108BD9-81ED-4DB2-BD59-A6C34878D82A}">
                    <a16:rowId xmlns:a16="http://schemas.microsoft.com/office/drawing/2014/main" val="2092605150"/>
                  </a:ext>
                </a:extLst>
              </a:tr>
            </a:tbl>
          </a:graphicData>
        </a:graphic>
      </p:graphicFrame>
      <p:sp>
        <p:nvSpPr>
          <p:cNvPr id="25" name="TextBox 24">
            <a:extLst>
              <a:ext uri="{FF2B5EF4-FFF2-40B4-BE49-F238E27FC236}">
                <a16:creationId xmlns:a16="http://schemas.microsoft.com/office/drawing/2014/main" id="{62BFC83D-7D43-4DF4-8A55-8D154B3A64F3}"/>
              </a:ext>
            </a:extLst>
          </p:cNvPr>
          <p:cNvSpPr txBox="1"/>
          <p:nvPr/>
        </p:nvSpPr>
        <p:spPr>
          <a:xfrm>
            <a:off x="1867349" y="6389354"/>
            <a:ext cx="10324651" cy="369332"/>
          </a:xfrm>
          <a:prstGeom prst="rect">
            <a:avLst/>
          </a:prstGeom>
          <a:noFill/>
        </p:spPr>
        <p:txBody>
          <a:bodyPr wrap="square">
            <a:spAutoFit/>
          </a:bodyPr>
          <a:lstStyle/>
          <a:p>
            <a:r>
              <a:rPr lang="en-US" dirty="0"/>
              <a:t>https://docs.microsoft.com/en-us/azure/active-directory/devices/howto-azure-managed-workstation</a:t>
            </a:r>
          </a:p>
        </p:txBody>
      </p:sp>
    </p:spTree>
    <p:extLst>
      <p:ext uri="{BB962C8B-B14F-4D97-AF65-F5344CB8AC3E}">
        <p14:creationId xmlns:p14="http://schemas.microsoft.com/office/powerpoint/2010/main" val="61343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C5099-9D6B-421D-B227-58E1BA62BCAD}"/>
              </a:ext>
            </a:extLst>
          </p:cNvPr>
          <p:cNvSpPr>
            <a:spLocks noGrp="1"/>
          </p:cNvSpPr>
          <p:nvPr>
            <p:ph type="title"/>
          </p:nvPr>
        </p:nvSpPr>
        <p:spPr/>
        <p:txBody>
          <a:bodyPr>
            <a:normAutofit fontScale="90000"/>
          </a:bodyPr>
          <a:lstStyle/>
          <a:p>
            <a:r>
              <a:rPr lang="en-US" dirty="0"/>
              <a:t>Supply chain management using autopilot</a:t>
            </a:r>
          </a:p>
        </p:txBody>
      </p:sp>
      <p:sp>
        <p:nvSpPr>
          <p:cNvPr id="4" name="TextBox 3">
            <a:extLst>
              <a:ext uri="{FF2B5EF4-FFF2-40B4-BE49-F238E27FC236}">
                <a16:creationId xmlns:a16="http://schemas.microsoft.com/office/drawing/2014/main" id="{E952000F-EE41-4AE2-AD35-52795D0ACC67}"/>
              </a:ext>
            </a:extLst>
          </p:cNvPr>
          <p:cNvSpPr txBox="1"/>
          <p:nvPr/>
        </p:nvSpPr>
        <p:spPr>
          <a:xfrm>
            <a:off x="6526229" y="3332816"/>
            <a:ext cx="3373872" cy="400110"/>
          </a:xfrm>
          <a:prstGeom prst="rect">
            <a:avLst/>
          </a:prstGeom>
          <a:noFill/>
        </p:spPr>
        <p:txBody>
          <a:bodyPr wrap="none" rtlCol="0">
            <a:spAutoFit/>
          </a:bodyPr>
          <a:lstStyle/>
          <a:p>
            <a:r>
              <a:rPr lang="en-US" sz="2000" dirty="0"/>
              <a:t>Benefits of Modern hardware</a:t>
            </a:r>
          </a:p>
        </p:txBody>
      </p:sp>
      <p:sp>
        <p:nvSpPr>
          <p:cNvPr id="56" name="Content Placeholder 2">
            <a:extLst>
              <a:ext uri="{FF2B5EF4-FFF2-40B4-BE49-F238E27FC236}">
                <a16:creationId xmlns:a16="http://schemas.microsoft.com/office/drawing/2014/main" id="{EA696D1B-39FE-44D1-80FC-38D02AC8BABF}"/>
              </a:ext>
            </a:extLst>
          </p:cNvPr>
          <p:cNvSpPr>
            <a:spLocks noGrp="1"/>
          </p:cNvSpPr>
          <p:nvPr>
            <p:ph idx="1"/>
          </p:nvPr>
        </p:nvSpPr>
        <p:spPr>
          <a:xfrm>
            <a:off x="6577419" y="3780084"/>
            <a:ext cx="5654689" cy="1938090"/>
          </a:xfrm>
        </p:spPr>
        <p:txBody>
          <a:bodyPr>
            <a:normAutofit/>
          </a:bodyPr>
          <a:lstStyle/>
          <a:p>
            <a:pPr marL="342900" indent="-342900" algn="l">
              <a:spcBef>
                <a:spcPts val="0"/>
              </a:spcBef>
              <a:spcAft>
                <a:spcPts val="0"/>
              </a:spcAft>
              <a:buFont typeface="Arial" panose="020B0604020202020204" pitchFamily="34" charset="0"/>
              <a:buChar char="•"/>
            </a:pPr>
            <a:r>
              <a:rPr lang="en-US" sz="1400" b="0" i="0" strike="noStrike" dirty="0">
                <a:solidFill>
                  <a:srgbClr val="171717"/>
                </a:solidFill>
                <a:effectLst/>
              </a:rPr>
              <a:t>Trusted Platform Module (TPM) 2.0</a:t>
            </a:r>
          </a:p>
          <a:p>
            <a:pPr marL="342900" indent="-342900" algn="l">
              <a:spcBef>
                <a:spcPts val="0"/>
              </a:spcBef>
              <a:spcAft>
                <a:spcPts val="0"/>
              </a:spcAft>
              <a:buFont typeface="Arial" panose="020B0604020202020204" pitchFamily="34" charset="0"/>
              <a:buChar char="•"/>
            </a:pPr>
            <a:r>
              <a:rPr lang="en-US" sz="1400" b="0" i="0" dirty="0">
                <a:solidFill>
                  <a:srgbClr val="171717"/>
                </a:solidFill>
                <a:effectLst/>
              </a:rPr>
              <a:t>BitLocker Drive Encryption</a:t>
            </a:r>
          </a:p>
          <a:p>
            <a:pPr marL="342900" indent="-342900" algn="l">
              <a:spcBef>
                <a:spcPts val="0"/>
              </a:spcBef>
              <a:spcAft>
                <a:spcPts val="0"/>
              </a:spcAft>
              <a:buFont typeface="Arial" panose="020B0604020202020204" pitchFamily="34" charset="0"/>
              <a:buChar char="•"/>
            </a:pPr>
            <a:r>
              <a:rPr lang="en-US" sz="1400" b="0" i="0" strike="noStrike" dirty="0">
                <a:solidFill>
                  <a:srgbClr val="171717"/>
                </a:solidFill>
                <a:effectLst/>
              </a:rPr>
              <a:t>UEFI Secure Boot</a:t>
            </a:r>
            <a:endParaRPr lang="en-US" sz="1400" b="0" i="0" dirty="0">
              <a:solidFill>
                <a:srgbClr val="171717"/>
              </a:solidFill>
              <a:effectLst/>
            </a:endParaRPr>
          </a:p>
          <a:p>
            <a:pPr marL="342900" indent="-342900" algn="l">
              <a:spcBef>
                <a:spcPts val="0"/>
              </a:spcBef>
              <a:spcAft>
                <a:spcPts val="0"/>
              </a:spcAft>
              <a:buFont typeface="Arial" panose="020B0604020202020204" pitchFamily="34" charset="0"/>
              <a:buChar char="•"/>
            </a:pPr>
            <a:r>
              <a:rPr lang="en-US" sz="1400" b="0" i="0" strike="noStrike" dirty="0">
                <a:solidFill>
                  <a:srgbClr val="171717"/>
                </a:solidFill>
                <a:effectLst/>
              </a:rPr>
              <a:t>Drivers and Firmware Distributed through Windows Update</a:t>
            </a:r>
            <a:endParaRPr lang="en-US" sz="1400" b="0" i="0" dirty="0">
              <a:solidFill>
                <a:srgbClr val="171717"/>
              </a:solidFill>
              <a:effectLst/>
            </a:endParaRPr>
          </a:p>
          <a:p>
            <a:pPr marL="342900" indent="-342900" algn="l">
              <a:spcBef>
                <a:spcPts val="0"/>
              </a:spcBef>
              <a:spcAft>
                <a:spcPts val="0"/>
              </a:spcAft>
              <a:buFont typeface="Arial" panose="020B0604020202020204" pitchFamily="34" charset="0"/>
              <a:buChar char="•"/>
            </a:pPr>
            <a:r>
              <a:rPr lang="en-US" sz="1400" b="0" i="0" strike="noStrike" dirty="0">
                <a:solidFill>
                  <a:srgbClr val="171717"/>
                </a:solidFill>
                <a:effectLst/>
              </a:rPr>
              <a:t>DMA I/O Protection</a:t>
            </a:r>
            <a:endParaRPr lang="en-US" sz="1400" b="0" i="0" dirty="0">
              <a:solidFill>
                <a:srgbClr val="171717"/>
              </a:solidFill>
              <a:effectLst/>
            </a:endParaRPr>
          </a:p>
          <a:p>
            <a:pPr marL="342900" indent="-342900" algn="l">
              <a:spcBef>
                <a:spcPts val="0"/>
              </a:spcBef>
              <a:spcAft>
                <a:spcPts val="0"/>
              </a:spcAft>
              <a:buFont typeface="Arial" panose="020B0604020202020204" pitchFamily="34" charset="0"/>
              <a:buChar char="•"/>
            </a:pPr>
            <a:r>
              <a:rPr lang="en-US" sz="1400" b="0" i="0" strike="noStrike" dirty="0">
                <a:solidFill>
                  <a:srgbClr val="171717"/>
                </a:solidFill>
                <a:effectLst/>
              </a:rPr>
              <a:t>System Guard</a:t>
            </a:r>
            <a:endParaRPr lang="en-US" sz="1400" b="0" i="0" dirty="0">
              <a:solidFill>
                <a:srgbClr val="171717"/>
              </a:solidFill>
              <a:effectLst/>
            </a:endParaRPr>
          </a:p>
          <a:p>
            <a:pPr marL="342900" indent="-342900" algn="l">
              <a:spcBef>
                <a:spcPts val="0"/>
              </a:spcBef>
              <a:spcAft>
                <a:spcPts val="0"/>
              </a:spcAft>
              <a:buFont typeface="Arial" panose="020B0604020202020204" pitchFamily="34" charset="0"/>
              <a:buChar char="•"/>
            </a:pPr>
            <a:r>
              <a:rPr lang="en-US" sz="1400" b="0" i="0" strike="noStrike" dirty="0">
                <a:solidFill>
                  <a:srgbClr val="171717"/>
                </a:solidFill>
                <a:effectLst/>
              </a:rPr>
              <a:t>Modern Standby</a:t>
            </a:r>
            <a:endParaRPr lang="en-US" sz="1400" b="0" i="0" dirty="0">
              <a:solidFill>
                <a:srgbClr val="171717"/>
              </a:solidFill>
              <a:effectLst/>
            </a:endParaRPr>
          </a:p>
          <a:p>
            <a:endParaRPr lang="en-US" dirty="0"/>
          </a:p>
        </p:txBody>
      </p:sp>
      <p:pic>
        <p:nvPicPr>
          <p:cNvPr id="25" name="Picture 24">
            <a:extLst>
              <a:ext uri="{FF2B5EF4-FFF2-40B4-BE49-F238E27FC236}">
                <a16:creationId xmlns:a16="http://schemas.microsoft.com/office/drawing/2014/main" id="{94186066-9273-4EBC-939F-00CECE89843C}"/>
              </a:ext>
            </a:extLst>
          </p:cNvPr>
          <p:cNvPicPr>
            <a:picLocks noChangeAspect="1"/>
          </p:cNvPicPr>
          <p:nvPr/>
        </p:nvPicPr>
        <p:blipFill>
          <a:blip r:embed="rId2"/>
          <a:stretch>
            <a:fillRect/>
          </a:stretch>
        </p:blipFill>
        <p:spPr>
          <a:xfrm>
            <a:off x="1128917" y="4330660"/>
            <a:ext cx="714286" cy="723810"/>
          </a:xfrm>
          <a:prstGeom prst="rect">
            <a:avLst/>
          </a:prstGeom>
        </p:spPr>
      </p:pic>
      <p:pic>
        <p:nvPicPr>
          <p:cNvPr id="27" name="Picture 26">
            <a:extLst>
              <a:ext uri="{FF2B5EF4-FFF2-40B4-BE49-F238E27FC236}">
                <a16:creationId xmlns:a16="http://schemas.microsoft.com/office/drawing/2014/main" id="{7F562669-BDB3-46D7-8930-8975531C5C93}"/>
              </a:ext>
            </a:extLst>
          </p:cNvPr>
          <p:cNvPicPr>
            <a:picLocks noChangeAspect="1"/>
          </p:cNvPicPr>
          <p:nvPr/>
        </p:nvPicPr>
        <p:blipFill>
          <a:blip r:embed="rId3"/>
          <a:stretch>
            <a:fillRect/>
          </a:stretch>
        </p:blipFill>
        <p:spPr>
          <a:xfrm>
            <a:off x="2997885" y="2839919"/>
            <a:ext cx="980952" cy="790476"/>
          </a:xfrm>
          <a:prstGeom prst="rect">
            <a:avLst/>
          </a:prstGeom>
        </p:spPr>
      </p:pic>
      <p:grpSp>
        <p:nvGrpSpPr>
          <p:cNvPr id="28" name="Group 27">
            <a:extLst>
              <a:ext uri="{FF2B5EF4-FFF2-40B4-BE49-F238E27FC236}">
                <a16:creationId xmlns:a16="http://schemas.microsoft.com/office/drawing/2014/main" id="{E339ED8C-7E07-4246-ADEF-251DDC8F6575}"/>
              </a:ext>
            </a:extLst>
          </p:cNvPr>
          <p:cNvGrpSpPr/>
          <p:nvPr/>
        </p:nvGrpSpPr>
        <p:grpSpPr>
          <a:xfrm>
            <a:off x="1623609" y="3532871"/>
            <a:ext cx="1292341" cy="613117"/>
            <a:chOff x="6914660" y="3491307"/>
            <a:chExt cx="1292341" cy="613117"/>
          </a:xfrm>
        </p:grpSpPr>
        <p:cxnSp>
          <p:nvCxnSpPr>
            <p:cNvPr id="29" name="Straight Arrow Connector 28">
              <a:extLst>
                <a:ext uri="{FF2B5EF4-FFF2-40B4-BE49-F238E27FC236}">
                  <a16:creationId xmlns:a16="http://schemas.microsoft.com/office/drawing/2014/main" id="{FA82D00F-31B3-481D-91AA-7B71189AA603}"/>
                </a:ext>
              </a:extLst>
            </p:cNvPr>
            <p:cNvCxnSpPr/>
            <p:nvPr/>
          </p:nvCxnSpPr>
          <p:spPr>
            <a:xfrm flipV="1">
              <a:off x="7274169" y="3491307"/>
              <a:ext cx="890954" cy="6131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D579E6F-52C9-4B37-A82A-55AFA610F104}"/>
                </a:ext>
              </a:extLst>
            </p:cNvPr>
            <p:cNvSpPr txBox="1"/>
            <p:nvPr/>
          </p:nvSpPr>
          <p:spPr>
            <a:xfrm rot="19499392">
              <a:off x="6914660" y="3495761"/>
              <a:ext cx="1292341" cy="261610"/>
            </a:xfrm>
            <a:prstGeom prst="rect">
              <a:avLst/>
            </a:prstGeom>
            <a:noFill/>
          </p:spPr>
          <p:txBody>
            <a:bodyPr wrap="none" rtlCol="0">
              <a:spAutoFit/>
            </a:bodyPr>
            <a:lstStyle/>
            <a:p>
              <a:r>
                <a:rPr lang="en-US" sz="1100" dirty="0"/>
                <a:t>Register with OEM</a:t>
              </a:r>
            </a:p>
          </p:txBody>
        </p:sp>
      </p:grpSp>
      <p:pic>
        <p:nvPicPr>
          <p:cNvPr id="31" name="Graphic 30" descr="Laptop">
            <a:extLst>
              <a:ext uri="{FF2B5EF4-FFF2-40B4-BE49-F238E27FC236}">
                <a16:creationId xmlns:a16="http://schemas.microsoft.com/office/drawing/2014/main" id="{2837C9F6-6F9B-4CA9-B93C-64EB871C47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9736" y="4384169"/>
            <a:ext cx="457200" cy="457200"/>
          </a:xfrm>
          <a:prstGeom prst="rect">
            <a:avLst/>
          </a:prstGeom>
        </p:spPr>
      </p:pic>
      <p:grpSp>
        <p:nvGrpSpPr>
          <p:cNvPr id="33" name="Group 32">
            <a:extLst>
              <a:ext uri="{FF2B5EF4-FFF2-40B4-BE49-F238E27FC236}">
                <a16:creationId xmlns:a16="http://schemas.microsoft.com/office/drawing/2014/main" id="{AB344FE4-9123-4F27-A9E3-5AB69DD75C83}"/>
              </a:ext>
            </a:extLst>
          </p:cNvPr>
          <p:cNvGrpSpPr/>
          <p:nvPr/>
        </p:nvGrpSpPr>
        <p:grpSpPr>
          <a:xfrm>
            <a:off x="3548336" y="3780084"/>
            <a:ext cx="184079" cy="604085"/>
            <a:chOff x="3548336" y="3780084"/>
            <a:chExt cx="6972293" cy="604085"/>
          </a:xfrm>
        </p:grpSpPr>
        <p:cxnSp>
          <p:nvCxnSpPr>
            <p:cNvPr id="35" name="Straight Arrow Connector 34">
              <a:extLst>
                <a:ext uri="{FF2B5EF4-FFF2-40B4-BE49-F238E27FC236}">
                  <a16:creationId xmlns:a16="http://schemas.microsoft.com/office/drawing/2014/main" id="{C2095E6E-B837-4F23-A4F3-2FD226366DDF}"/>
                </a:ext>
              </a:extLst>
            </p:cNvPr>
            <p:cNvCxnSpPr>
              <a:cxnSpLocks/>
              <a:endCxn id="31" idx="0"/>
            </p:cNvCxnSpPr>
            <p:nvPr/>
          </p:nvCxnSpPr>
          <p:spPr>
            <a:xfrm>
              <a:off x="3548336" y="3780084"/>
              <a:ext cx="0" cy="604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38696D6-B0F4-4D1D-8B1A-180919ECBE8B}"/>
                </a:ext>
              </a:extLst>
            </p:cNvPr>
            <p:cNvSpPr txBox="1"/>
            <p:nvPr/>
          </p:nvSpPr>
          <p:spPr>
            <a:xfrm>
              <a:off x="9067987" y="3902654"/>
              <a:ext cx="1452642" cy="261610"/>
            </a:xfrm>
            <a:prstGeom prst="rect">
              <a:avLst/>
            </a:prstGeom>
            <a:noFill/>
          </p:spPr>
          <p:txBody>
            <a:bodyPr wrap="none" rtlCol="0">
              <a:spAutoFit/>
            </a:bodyPr>
            <a:lstStyle/>
            <a:p>
              <a:r>
                <a:rPr lang="en-US" sz="1100" dirty="0"/>
                <a:t>OEM prepares device</a:t>
              </a:r>
            </a:p>
          </p:txBody>
        </p:sp>
      </p:grpSp>
      <p:pic>
        <p:nvPicPr>
          <p:cNvPr id="38" name="Picture 37">
            <a:extLst>
              <a:ext uri="{FF2B5EF4-FFF2-40B4-BE49-F238E27FC236}">
                <a16:creationId xmlns:a16="http://schemas.microsoft.com/office/drawing/2014/main" id="{9511A9EB-3A34-4924-88FE-DAA70F7E521A}"/>
              </a:ext>
            </a:extLst>
          </p:cNvPr>
          <p:cNvPicPr>
            <a:picLocks noChangeAspect="1"/>
          </p:cNvPicPr>
          <p:nvPr/>
        </p:nvPicPr>
        <p:blipFill>
          <a:blip r:embed="rId6"/>
          <a:stretch>
            <a:fillRect/>
          </a:stretch>
        </p:blipFill>
        <p:spPr>
          <a:xfrm>
            <a:off x="3062622" y="5416802"/>
            <a:ext cx="971429" cy="647619"/>
          </a:xfrm>
          <a:prstGeom prst="rect">
            <a:avLst/>
          </a:prstGeom>
        </p:spPr>
      </p:pic>
      <p:grpSp>
        <p:nvGrpSpPr>
          <p:cNvPr id="41" name="Group 40">
            <a:extLst>
              <a:ext uri="{FF2B5EF4-FFF2-40B4-BE49-F238E27FC236}">
                <a16:creationId xmlns:a16="http://schemas.microsoft.com/office/drawing/2014/main" id="{5733D3E7-D6BB-428D-B5B6-05FEBE5D4853}"/>
              </a:ext>
            </a:extLst>
          </p:cNvPr>
          <p:cNvGrpSpPr/>
          <p:nvPr/>
        </p:nvGrpSpPr>
        <p:grpSpPr>
          <a:xfrm>
            <a:off x="1819396" y="4943778"/>
            <a:ext cx="1295547" cy="689382"/>
            <a:chOff x="7110447" y="4902214"/>
            <a:chExt cx="1295547" cy="689382"/>
          </a:xfrm>
        </p:grpSpPr>
        <p:cxnSp>
          <p:nvCxnSpPr>
            <p:cNvPr id="43" name="Straight Arrow Connector 42">
              <a:extLst>
                <a:ext uri="{FF2B5EF4-FFF2-40B4-BE49-F238E27FC236}">
                  <a16:creationId xmlns:a16="http://schemas.microsoft.com/office/drawing/2014/main" id="{C54EA70D-26BE-48FA-8A88-A41D7579BAF3}"/>
                </a:ext>
              </a:extLst>
            </p:cNvPr>
            <p:cNvCxnSpPr>
              <a:cxnSpLocks/>
            </p:cNvCxnSpPr>
            <p:nvPr/>
          </p:nvCxnSpPr>
          <p:spPr>
            <a:xfrm>
              <a:off x="7174200" y="4902214"/>
              <a:ext cx="958296" cy="689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741E205-F671-4365-A107-0363658FA9CF}"/>
                </a:ext>
              </a:extLst>
            </p:cNvPr>
            <p:cNvSpPr txBox="1"/>
            <p:nvPr/>
          </p:nvSpPr>
          <p:spPr>
            <a:xfrm rot="2049249">
              <a:off x="7110447" y="4956718"/>
              <a:ext cx="1295547" cy="261610"/>
            </a:xfrm>
            <a:prstGeom prst="rect">
              <a:avLst/>
            </a:prstGeom>
            <a:noFill/>
          </p:spPr>
          <p:txBody>
            <a:bodyPr wrap="none" rtlCol="0">
              <a:spAutoFit/>
            </a:bodyPr>
            <a:lstStyle/>
            <a:p>
              <a:r>
                <a:rPr lang="en-US" sz="1100" dirty="0"/>
                <a:t>Place device order</a:t>
              </a:r>
            </a:p>
          </p:txBody>
        </p:sp>
      </p:grpSp>
      <p:grpSp>
        <p:nvGrpSpPr>
          <p:cNvPr id="45" name="Group 44">
            <a:extLst>
              <a:ext uri="{FF2B5EF4-FFF2-40B4-BE49-F238E27FC236}">
                <a16:creationId xmlns:a16="http://schemas.microsoft.com/office/drawing/2014/main" id="{097733AF-4EB7-4F42-940C-DF849EB3F82D}"/>
              </a:ext>
            </a:extLst>
          </p:cNvPr>
          <p:cNvGrpSpPr/>
          <p:nvPr/>
        </p:nvGrpSpPr>
        <p:grpSpPr>
          <a:xfrm>
            <a:off x="3548336" y="4850820"/>
            <a:ext cx="1498298" cy="604085"/>
            <a:chOff x="8839387" y="4809256"/>
            <a:chExt cx="1498298" cy="604085"/>
          </a:xfrm>
        </p:grpSpPr>
        <p:cxnSp>
          <p:nvCxnSpPr>
            <p:cNvPr id="46" name="Straight Arrow Connector 45">
              <a:extLst>
                <a:ext uri="{FF2B5EF4-FFF2-40B4-BE49-F238E27FC236}">
                  <a16:creationId xmlns:a16="http://schemas.microsoft.com/office/drawing/2014/main" id="{467B7568-11FC-4542-8149-E2A1297B92CC}"/>
                </a:ext>
              </a:extLst>
            </p:cNvPr>
            <p:cNvCxnSpPr>
              <a:cxnSpLocks/>
            </p:cNvCxnSpPr>
            <p:nvPr/>
          </p:nvCxnSpPr>
          <p:spPr>
            <a:xfrm>
              <a:off x="8839387" y="4809256"/>
              <a:ext cx="0" cy="604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03154A2-E7FD-4012-ABED-F563E6AF6DC3}"/>
                </a:ext>
              </a:extLst>
            </p:cNvPr>
            <p:cNvSpPr txBox="1"/>
            <p:nvPr/>
          </p:nvSpPr>
          <p:spPr>
            <a:xfrm>
              <a:off x="9103052" y="4882101"/>
              <a:ext cx="1234633" cy="261610"/>
            </a:xfrm>
            <a:prstGeom prst="rect">
              <a:avLst/>
            </a:prstGeom>
            <a:noFill/>
          </p:spPr>
          <p:txBody>
            <a:bodyPr wrap="none" rtlCol="0">
              <a:spAutoFit/>
            </a:bodyPr>
            <a:lstStyle/>
            <a:p>
              <a:r>
                <a:rPr lang="en-US" sz="1100" dirty="0"/>
                <a:t>Device is shipped</a:t>
              </a:r>
            </a:p>
          </p:txBody>
        </p:sp>
      </p:grpSp>
      <p:pic>
        <p:nvPicPr>
          <p:cNvPr id="53" name="Picture 52">
            <a:extLst>
              <a:ext uri="{FF2B5EF4-FFF2-40B4-BE49-F238E27FC236}">
                <a16:creationId xmlns:a16="http://schemas.microsoft.com/office/drawing/2014/main" id="{21F85EF7-9CB1-4D0B-8D74-DD69030B9022}"/>
              </a:ext>
            </a:extLst>
          </p:cNvPr>
          <p:cNvPicPr>
            <a:picLocks noChangeAspect="1"/>
          </p:cNvPicPr>
          <p:nvPr/>
        </p:nvPicPr>
        <p:blipFill>
          <a:blip r:embed="rId7"/>
          <a:stretch>
            <a:fillRect/>
          </a:stretch>
        </p:blipFill>
        <p:spPr>
          <a:xfrm>
            <a:off x="5564836" y="5288469"/>
            <a:ext cx="676190" cy="714286"/>
          </a:xfrm>
          <a:prstGeom prst="rect">
            <a:avLst/>
          </a:prstGeom>
        </p:spPr>
      </p:pic>
      <p:grpSp>
        <p:nvGrpSpPr>
          <p:cNvPr id="54" name="Group 53">
            <a:extLst>
              <a:ext uri="{FF2B5EF4-FFF2-40B4-BE49-F238E27FC236}">
                <a16:creationId xmlns:a16="http://schemas.microsoft.com/office/drawing/2014/main" id="{A1F3B40D-531A-415D-9356-12EED120EBC2}"/>
              </a:ext>
            </a:extLst>
          </p:cNvPr>
          <p:cNvGrpSpPr/>
          <p:nvPr/>
        </p:nvGrpSpPr>
        <p:grpSpPr>
          <a:xfrm>
            <a:off x="4034051" y="5618419"/>
            <a:ext cx="1439152" cy="280277"/>
            <a:chOff x="9325102" y="5576855"/>
            <a:chExt cx="1439152" cy="280277"/>
          </a:xfrm>
        </p:grpSpPr>
        <p:cxnSp>
          <p:nvCxnSpPr>
            <p:cNvPr id="55" name="Straight Arrow Connector 54">
              <a:extLst>
                <a:ext uri="{FF2B5EF4-FFF2-40B4-BE49-F238E27FC236}">
                  <a16:creationId xmlns:a16="http://schemas.microsoft.com/office/drawing/2014/main" id="{3D2C037C-E54B-4338-ACA4-261DBE3D4D1D}"/>
                </a:ext>
              </a:extLst>
            </p:cNvPr>
            <p:cNvCxnSpPr>
              <a:cxnSpLocks/>
            </p:cNvCxnSpPr>
            <p:nvPr/>
          </p:nvCxnSpPr>
          <p:spPr>
            <a:xfrm>
              <a:off x="9325102" y="5857132"/>
              <a:ext cx="14391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505E825-DEE6-4DB7-B344-4DD6F5658067}"/>
                </a:ext>
              </a:extLst>
            </p:cNvPr>
            <p:cNvSpPr txBox="1"/>
            <p:nvPr/>
          </p:nvSpPr>
          <p:spPr>
            <a:xfrm rot="48220">
              <a:off x="9466936" y="5576855"/>
              <a:ext cx="1295547" cy="261610"/>
            </a:xfrm>
            <a:prstGeom prst="rect">
              <a:avLst/>
            </a:prstGeom>
            <a:noFill/>
          </p:spPr>
          <p:txBody>
            <a:bodyPr wrap="square" rtlCol="0">
              <a:spAutoFit/>
            </a:bodyPr>
            <a:lstStyle/>
            <a:p>
              <a:r>
                <a:rPr lang="en-US" sz="1100" dirty="0"/>
                <a:t>Secure delivery</a:t>
              </a:r>
            </a:p>
          </p:txBody>
        </p:sp>
      </p:grpSp>
    </p:spTree>
    <p:extLst>
      <p:ext uri="{BB962C8B-B14F-4D97-AF65-F5344CB8AC3E}">
        <p14:creationId xmlns:p14="http://schemas.microsoft.com/office/powerpoint/2010/main" val="5920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2759-F67C-4211-8479-10C90AA42D06}"/>
              </a:ext>
            </a:extLst>
          </p:cNvPr>
          <p:cNvSpPr>
            <a:spLocks noGrp="1"/>
          </p:cNvSpPr>
          <p:nvPr>
            <p:ph type="title" idx="4294967295"/>
          </p:nvPr>
        </p:nvSpPr>
        <p:spPr>
          <a:xfrm>
            <a:off x="0" y="317500"/>
            <a:ext cx="10267950" cy="1701800"/>
          </a:xfrm>
        </p:spPr>
        <p:txBody>
          <a:bodyPr>
            <a:normAutofit/>
          </a:bodyPr>
          <a:lstStyle/>
          <a:p>
            <a:r>
              <a:rPr lang="en-US" sz="4800" dirty="0">
                <a:solidFill>
                  <a:schemeClr val="bg1"/>
                </a:solidFill>
              </a:rPr>
              <a:t>Autopilot demo</a:t>
            </a:r>
          </a:p>
        </p:txBody>
      </p:sp>
      <p:pic>
        <p:nvPicPr>
          <p:cNvPr id="3" name="Autopilot">
            <a:hlinkClick r:id="" action="ppaction://media"/>
            <a:extLst>
              <a:ext uri="{FF2B5EF4-FFF2-40B4-BE49-F238E27FC236}">
                <a16:creationId xmlns:a16="http://schemas.microsoft.com/office/drawing/2014/main" id="{0250B83B-A9DD-4BEB-A69A-BDCF08BCD7A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8655" y="83127"/>
            <a:ext cx="11194690" cy="6295783"/>
          </a:xfrm>
          <a:prstGeom prst="rect">
            <a:avLst/>
          </a:prstGeom>
        </p:spPr>
      </p:pic>
    </p:spTree>
    <p:extLst>
      <p:ext uri="{BB962C8B-B14F-4D97-AF65-F5344CB8AC3E}">
        <p14:creationId xmlns:p14="http://schemas.microsoft.com/office/powerpoint/2010/main" val="309246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DF68D8-9403-420B-8883-E8FFADB721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75"/>
          <a:stretch/>
        </p:blipFill>
        <p:spPr bwMode="auto">
          <a:xfrm>
            <a:off x="6442333" y="2479729"/>
            <a:ext cx="6420365" cy="36044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3B8414B-EAEB-4EE0-BE49-B2247DB871A8}"/>
              </a:ext>
            </a:extLst>
          </p:cNvPr>
          <p:cNvSpPr>
            <a:spLocks noGrp="1"/>
          </p:cNvSpPr>
          <p:nvPr>
            <p:ph type="title"/>
          </p:nvPr>
        </p:nvSpPr>
        <p:spPr/>
        <p:txBody>
          <a:bodyPr>
            <a:noAutofit/>
          </a:bodyPr>
          <a:lstStyle/>
          <a:p>
            <a:pPr algn="ctr"/>
            <a:r>
              <a:rPr lang="en-US" sz="3600" b="0" i="0" strike="noStrike" dirty="0">
                <a:effectLst/>
                <a:latin typeface="SegoeUI"/>
              </a:rPr>
              <a:t>Microsoft Cloud App Security and Windows Defender ATP</a:t>
            </a:r>
            <a:endParaRPr lang="en-US" sz="3600" b="0" i="0" dirty="0">
              <a:effectLst/>
              <a:latin typeface="SegoeUI"/>
            </a:endParaRPr>
          </a:p>
        </p:txBody>
      </p:sp>
      <p:pic>
        <p:nvPicPr>
          <p:cNvPr id="11266" name="Picture 2" descr="Image 2: The data source are W10 endpoints and the new tab allows for machine-centric view of cloud app Discovery">
            <a:extLst>
              <a:ext uri="{FF2B5EF4-FFF2-40B4-BE49-F238E27FC236}">
                <a16:creationId xmlns:a16="http://schemas.microsoft.com/office/drawing/2014/main" id="{CDEF7B22-9A06-43C9-A348-FD7F4B415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17" y="2451864"/>
            <a:ext cx="6462395" cy="408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727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8321-D94E-4A0B-B4EB-0B25822AA759}"/>
              </a:ext>
            </a:extLst>
          </p:cNvPr>
          <p:cNvSpPr>
            <a:spLocks noGrp="1"/>
          </p:cNvSpPr>
          <p:nvPr>
            <p:ph type="title"/>
          </p:nvPr>
        </p:nvSpPr>
        <p:spPr/>
        <p:txBody>
          <a:bodyPr/>
          <a:lstStyle/>
          <a:p>
            <a:r>
              <a:rPr lang="en-US" dirty="0"/>
              <a:t>Revisit Twitter, Petya</a:t>
            </a:r>
          </a:p>
        </p:txBody>
      </p:sp>
      <p:sp>
        <p:nvSpPr>
          <p:cNvPr id="26" name="Rectangle 25">
            <a:extLst>
              <a:ext uri="{FF2B5EF4-FFF2-40B4-BE49-F238E27FC236}">
                <a16:creationId xmlns:a16="http://schemas.microsoft.com/office/drawing/2014/main" id="{B690C360-E9AC-4565-8CA4-C27BCE7C7135}"/>
              </a:ext>
            </a:extLst>
          </p:cNvPr>
          <p:cNvSpPr/>
          <p:nvPr/>
        </p:nvSpPr>
        <p:spPr>
          <a:xfrm>
            <a:off x="1357264" y="2348432"/>
            <a:ext cx="9646531" cy="1080568"/>
          </a:xfrm>
          <a:prstGeom prst="rect">
            <a:avLst/>
          </a:prstGeom>
          <a:solidFill>
            <a:schemeClr val="bg1">
              <a:alpha val="4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 </a:t>
            </a:r>
          </a:p>
        </p:txBody>
      </p:sp>
      <p:sp>
        <p:nvSpPr>
          <p:cNvPr id="28" name="Arrow: Pentagon 27">
            <a:extLst>
              <a:ext uri="{FF2B5EF4-FFF2-40B4-BE49-F238E27FC236}">
                <a16:creationId xmlns:a16="http://schemas.microsoft.com/office/drawing/2014/main" id="{33DBBC09-8A80-4201-AB17-E75B4A3A4A4A}"/>
              </a:ext>
            </a:extLst>
          </p:cNvPr>
          <p:cNvSpPr/>
          <p:nvPr/>
        </p:nvSpPr>
        <p:spPr bwMode="auto">
          <a:xfrm>
            <a:off x="2548230" y="2381527"/>
            <a:ext cx="3694038" cy="274281"/>
          </a:xfrm>
          <a:prstGeom prst="homePlate">
            <a:avLst/>
          </a:prstGeom>
          <a:gradFill flip="none" rotWithShape="1">
            <a:gsLst>
              <a:gs pos="0">
                <a:srgbClr val="7F7F7F"/>
              </a:gs>
              <a:gs pos="98230">
                <a:schemeClr val="bg1"/>
              </a:gs>
              <a:gs pos="70000">
                <a:srgbClr val="107C10"/>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200" b="1" spc="120">
                <a:gradFill>
                  <a:gsLst>
                    <a:gs pos="0">
                      <a:srgbClr val="FFFFFF"/>
                    </a:gs>
                    <a:gs pos="100000">
                      <a:srgbClr val="FFFFFF"/>
                    </a:gs>
                  </a:gsLst>
                  <a:lin ang="5400000" scaled="0"/>
                </a:gradFill>
                <a:latin typeface="Segoe UI"/>
                <a:ea typeface="Segoe UI" pitchFamily="34" charset="0"/>
                <a:cs typeface="Segoe UI" pitchFamily="34" charset="0"/>
              </a:rPr>
              <a:t>STANDARD USERS</a:t>
            </a:r>
          </a:p>
        </p:txBody>
      </p:sp>
      <p:sp>
        <p:nvSpPr>
          <p:cNvPr id="30" name="Arrow: Pentagon 29">
            <a:extLst>
              <a:ext uri="{FF2B5EF4-FFF2-40B4-BE49-F238E27FC236}">
                <a16:creationId xmlns:a16="http://schemas.microsoft.com/office/drawing/2014/main" id="{71DBACD4-359A-473A-A4F9-553A5B0D6DBB}"/>
              </a:ext>
            </a:extLst>
          </p:cNvPr>
          <p:cNvSpPr/>
          <p:nvPr/>
        </p:nvSpPr>
        <p:spPr bwMode="auto">
          <a:xfrm>
            <a:off x="6499195" y="3081175"/>
            <a:ext cx="4504600" cy="274281"/>
          </a:xfrm>
          <a:prstGeom prst="homePlate">
            <a:avLst/>
          </a:prstGeom>
          <a:gradFill>
            <a:gsLst>
              <a:gs pos="0">
                <a:srgbClr val="A70000"/>
              </a:gs>
              <a:gs pos="98230">
                <a:schemeClr val="bg1"/>
              </a:gs>
              <a:gs pos="70000">
                <a:srgbClr val="FF2F2F"/>
              </a:gs>
            </a:gsLst>
            <a:lin ang="10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200" b="1" spc="120">
                <a:gradFill>
                  <a:gsLst>
                    <a:gs pos="0">
                      <a:srgbClr val="FFFFFF"/>
                    </a:gs>
                    <a:gs pos="100000">
                      <a:srgbClr val="FFFFFF"/>
                    </a:gs>
                  </a:gsLst>
                  <a:lin ang="5400000" scaled="0"/>
                </a:gradFill>
                <a:latin typeface="Segoe UI"/>
                <a:ea typeface="Segoe UI" pitchFamily="34" charset="0"/>
                <a:cs typeface="Segoe UI" pitchFamily="34" charset="0"/>
              </a:rPr>
              <a:t>IT OPERATIONS</a:t>
            </a:r>
          </a:p>
        </p:txBody>
      </p:sp>
      <p:sp>
        <p:nvSpPr>
          <p:cNvPr id="32" name="Rectangle 31">
            <a:extLst>
              <a:ext uri="{FF2B5EF4-FFF2-40B4-BE49-F238E27FC236}">
                <a16:creationId xmlns:a16="http://schemas.microsoft.com/office/drawing/2014/main" id="{457374B1-ECCB-4FA9-A462-E0819E8DA06B}"/>
              </a:ext>
            </a:extLst>
          </p:cNvPr>
          <p:cNvSpPr/>
          <p:nvPr/>
        </p:nvSpPr>
        <p:spPr>
          <a:xfrm>
            <a:off x="1365818" y="2359995"/>
            <a:ext cx="1128485" cy="1063997"/>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gradFill>
                  <a:gsLst>
                    <a:gs pos="0">
                      <a:schemeClr val="bg1"/>
                    </a:gs>
                    <a:gs pos="100000">
                      <a:schemeClr val="bg1"/>
                    </a:gs>
                  </a:gsLst>
                  <a:lin ang="5400000" scaled="1"/>
                </a:gradFill>
              </a:rPr>
              <a:t>ROLES</a:t>
            </a:r>
            <a:r>
              <a:rPr lang="en-US" sz="1400"/>
              <a:t> </a:t>
            </a:r>
          </a:p>
        </p:txBody>
      </p:sp>
      <p:sp>
        <p:nvSpPr>
          <p:cNvPr id="34" name="Arrow: Pentagon 33">
            <a:extLst>
              <a:ext uri="{FF2B5EF4-FFF2-40B4-BE49-F238E27FC236}">
                <a16:creationId xmlns:a16="http://schemas.microsoft.com/office/drawing/2014/main" id="{5EF41F0E-7CBD-4BA3-BAF9-C966633D6A6D}"/>
              </a:ext>
            </a:extLst>
          </p:cNvPr>
          <p:cNvSpPr/>
          <p:nvPr/>
        </p:nvSpPr>
        <p:spPr bwMode="auto">
          <a:xfrm>
            <a:off x="3871735" y="2718613"/>
            <a:ext cx="4740759" cy="274281"/>
          </a:xfrm>
          <a:prstGeom prst="homePlate">
            <a:avLst/>
          </a:prstGeom>
          <a:gradFill>
            <a:gsLst>
              <a:gs pos="0">
                <a:srgbClr val="B1AA09"/>
              </a:gs>
              <a:gs pos="98230">
                <a:schemeClr val="bg1"/>
              </a:gs>
              <a:gs pos="70000">
                <a:srgbClr val="EE9900"/>
              </a:gs>
            </a:gsLst>
            <a:lin ang="10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200" b="1" spc="120">
                <a:gradFill>
                  <a:gsLst>
                    <a:gs pos="0">
                      <a:srgbClr val="FFFFFF"/>
                    </a:gs>
                    <a:gs pos="100000">
                      <a:srgbClr val="FFFFFF"/>
                    </a:gs>
                  </a:gsLst>
                  <a:lin ang="5400000" scaled="0"/>
                </a:gradFill>
                <a:latin typeface="Segoe UI"/>
                <a:ea typeface="Segoe UI" pitchFamily="34" charset="0"/>
                <a:cs typeface="Segoe UI" pitchFamily="34" charset="0"/>
              </a:rPr>
              <a:t>HIGH IMPACT USERS / DEVELOPERS</a:t>
            </a:r>
          </a:p>
        </p:txBody>
      </p:sp>
      <p:sp>
        <p:nvSpPr>
          <p:cNvPr id="58" name="Rectangle 57">
            <a:extLst>
              <a:ext uri="{FF2B5EF4-FFF2-40B4-BE49-F238E27FC236}">
                <a16:creationId xmlns:a16="http://schemas.microsoft.com/office/drawing/2014/main" id="{C8B3B717-D731-4841-A957-5B5B057C1910}"/>
              </a:ext>
            </a:extLst>
          </p:cNvPr>
          <p:cNvSpPr/>
          <p:nvPr/>
        </p:nvSpPr>
        <p:spPr>
          <a:xfrm>
            <a:off x="1365820" y="3881202"/>
            <a:ext cx="1128485" cy="654635"/>
          </a:xfrm>
          <a:prstGeom prst="rect">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Twitter Attack</a:t>
            </a:r>
          </a:p>
        </p:txBody>
      </p:sp>
      <p:sp>
        <p:nvSpPr>
          <p:cNvPr id="59" name="Rectangle 58">
            <a:extLst>
              <a:ext uri="{FF2B5EF4-FFF2-40B4-BE49-F238E27FC236}">
                <a16:creationId xmlns:a16="http://schemas.microsoft.com/office/drawing/2014/main" id="{6E8FBF26-A918-4237-9BD5-0E922502C839}"/>
              </a:ext>
            </a:extLst>
          </p:cNvPr>
          <p:cNvSpPr/>
          <p:nvPr/>
        </p:nvSpPr>
        <p:spPr>
          <a:xfrm>
            <a:off x="1365820" y="3531627"/>
            <a:ext cx="1128485" cy="439802"/>
          </a:xfrm>
          <a:prstGeom prst="rect">
            <a:avLst/>
          </a:prstGeom>
          <a:solidFill>
            <a:srgbClr val="4472C4">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rPr>
              <a:t>PROFILES </a:t>
            </a:r>
          </a:p>
        </p:txBody>
      </p:sp>
      <p:graphicFrame>
        <p:nvGraphicFramePr>
          <p:cNvPr id="5" name="Diagram 4">
            <a:extLst>
              <a:ext uri="{FF2B5EF4-FFF2-40B4-BE49-F238E27FC236}">
                <a16:creationId xmlns:a16="http://schemas.microsoft.com/office/drawing/2014/main" id="{8F95ED4F-E127-4E92-A41C-AD9E34085F70}"/>
              </a:ext>
            </a:extLst>
          </p:cNvPr>
          <p:cNvGraphicFramePr/>
          <p:nvPr>
            <p:extLst>
              <p:ext uri="{D42A27DB-BD31-4B8C-83A1-F6EECF244321}">
                <p14:modId xmlns:p14="http://schemas.microsoft.com/office/powerpoint/2010/main" val="4081988979"/>
              </p:ext>
            </p:extLst>
          </p:nvPr>
        </p:nvGraphicFramePr>
        <p:xfrm>
          <a:off x="2502857" y="3133172"/>
          <a:ext cx="8509492" cy="180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1B75BF88-4A5F-4B44-8DE1-B85DA80754AC}"/>
              </a:ext>
            </a:extLst>
          </p:cNvPr>
          <p:cNvGraphicFramePr/>
          <p:nvPr>
            <p:extLst>
              <p:ext uri="{D42A27DB-BD31-4B8C-83A1-F6EECF244321}">
                <p14:modId xmlns:p14="http://schemas.microsoft.com/office/powerpoint/2010/main" val="1288867714"/>
              </p:ext>
            </p:extLst>
          </p:nvPr>
        </p:nvGraphicFramePr>
        <p:xfrm>
          <a:off x="2494303" y="4354817"/>
          <a:ext cx="8518046" cy="18034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Rectangle 21">
            <a:extLst>
              <a:ext uri="{FF2B5EF4-FFF2-40B4-BE49-F238E27FC236}">
                <a16:creationId xmlns:a16="http://schemas.microsoft.com/office/drawing/2014/main" id="{6F67EBDD-A6DA-425D-BC69-3E3CD99BEE9D}"/>
              </a:ext>
            </a:extLst>
          </p:cNvPr>
          <p:cNvSpPr/>
          <p:nvPr/>
        </p:nvSpPr>
        <p:spPr>
          <a:xfrm>
            <a:off x="1362430" y="5093764"/>
            <a:ext cx="1128485" cy="654635"/>
          </a:xfrm>
          <a:prstGeom prst="rect">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prstClr val="white"/>
                </a:solidFill>
                <a:effectLst/>
                <a:uLnTx/>
                <a:uFillTx/>
                <a:latin typeface="Calibri" panose="020F0502020204030204"/>
                <a:ea typeface="+mn-ea"/>
                <a:cs typeface="+mn-cs"/>
              </a:rPr>
              <a:t>NotPetya</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93B6AEA-8CF6-4A60-AEE7-32EDD054608A}"/>
              </a:ext>
            </a:extLst>
          </p:cNvPr>
          <p:cNvSpPr/>
          <p:nvPr/>
        </p:nvSpPr>
        <p:spPr>
          <a:xfrm>
            <a:off x="1362430" y="4744189"/>
            <a:ext cx="1128485" cy="439802"/>
          </a:xfrm>
          <a:prstGeom prst="rect">
            <a:avLst/>
          </a:prstGeom>
          <a:solidFill>
            <a:srgbClr val="4472C4">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rPr>
              <a:t>PROFILES </a:t>
            </a:r>
          </a:p>
        </p:txBody>
      </p:sp>
    </p:spTree>
    <p:extLst>
      <p:ext uri="{BB962C8B-B14F-4D97-AF65-F5344CB8AC3E}">
        <p14:creationId xmlns:p14="http://schemas.microsoft.com/office/powerpoint/2010/main" val="2721489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left)">
                                      <p:cBhvr>
                                        <p:cTn id="10" dur="500"/>
                                        <p:tgtEl>
                                          <p:spTgt spid="5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Graphic spid="5" grpId="0">
        <p:bldAsOne/>
      </p:bldGraphic>
      <p:bldGraphic spid="6" grpId="0">
        <p:bldAsOne/>
      </p:bldGraphic>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3A34-90E9-4018-8DA1-17F31B543C2D}"/>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9EF493D4-3A9E-4714-9ED4-51A838004A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9359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B48FE-F61B-4710-AB5D-F108F217376E}"/>
              </a:ext>
            </a:extLst>
          </p:cNvPr>
          <p:cNvSpPr>
            <a:spLocks noGrp="1"/>
          </p:cNvSpPr>
          <p:nvPr>
            <p:ph type="title"/>
          </p:nvPr>
        </p:nvSpPr>
        <p:spPr>
          <a:xfrm>
            <a:off x="960120" y="317814"/>
            <a:ext cx="10268712" cy="1700784"/>
          </a:xfrm>
        </p:spPr>
        <p:txBody>
          <a:bodyPr>
            <a:normAutofit/>
          </a:bodyPr>
          <a:lstStyle/>
          <a:p>
            <a:r>
              <a:rPr lang="en-US" dirty="0"/>
              <a:t>Agenda</a:t>
            </a:r>
          </a:p>
        </p:txBody>
      </p:sp>
      <p:sp>
        <p:nvSpPr>
          <p:cNvPr id="10" name="Rectangle 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7786611-07A5-4CB4-831F-762894B622C9}"/>
              </a:ext>
            </a:extLst>
          </p:cNvPr>
          <p:cNvSpPr>
            <a:spLocks noGrp="1"/>
          </p:cNvSpPr>
          <p:nvPr>
            <p:ph idx="1"/>
          </p:nvPr>
        </p:nvSpPr>
        <p:spPr>
          <a:xfrm>
            <a:off x="960120" y="2587752"/>
            <a:ext cx="10268712" cy="3258102"/>
          </a:xfrm>
        </p:spPr>
        <p:txBody>
          <a:bodyPr anchor="ctr">
            <a:normAutofit/>
          </a:bodyPr>
          <a:lstStyle/>
          <a:p>
            <a:r>
              <a:rPr lang="en-US" dirty="0"/>
              <a:t>Why do you need a secure workstation</a:t>
            </a:r>
          </a:p>
          <a:p>
            <a:r>
              <a:rPr lang="en-US" dirty="0"/>
              <a:t>Recent attack examples</a:t>
            </a:r>
          </a:p>
          <a:p>
            <a:r>
              <a:rPr lang="en-US" dirty="0"/>
              <a:t>Overall design consideration</a:t>
            </a:r>
          </a:p>
          <a:p>
            <a:r>
              <a:rPr lang="en-US" dirty="0"/>
              <a:t>Building a trusted model</a:t>
            </a:r>
          </a:p>
          <a:p>
            <a:r>
              <a:rPr lang="en-US" dirty="0"/>
              <a:t>Deploying the solution</a:t>
            </a:r>
          </a:p>
          <a:p>
            <a:endParaRPr lang="en-US" dirty="0"/>
          </a:p>
        </p:txBody>
      </p:sp>
    </p:spTree>
    <p:extLst>
      <p:ext uri="{BB962C8B-B14F-4D97-AF65-F5344CB8AC3E}">
        <p14:creationId xmlns:p14="http://schemas.microsoft.com/office/powerpoint/2010/main" val="1462968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784"/>
    </mc:Choice>
    <mc:Fallback xmlns="">
      <p:transition spd="slow" advTm="378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65FE7E-A83B-4F2D-B496-4B29482E3394}"/>
              </a:ext>
            </a:extLst>
          </p:cNvPr>
          <p:cNvSpPr>
            <a:spLocks noGrp="1"/>
          </p:cNvSpPr>
          <p:nvPr>
            <p:ph type="title"/>
          </p:nvPr>
        </p:nvSpPr>
        <p:spPr>
          <a:xfrm>
            <a:off x="960120" y="317814"/>
            <a:ext cx="10268712" cy="1700784"/>
          </a:xfrm>
        </p:spPr>
        <p:txBody>
          <a:bodyPr>
            <a:normAutofit/>
          </a:bodyPr>
          <a:lstStyle/>
          <a:p>
            <a:r>
              <a:rPr lang="en-US" dirty="0"/>
              <a:t>0-trust</a:t>
            </a:r>
          </a:p>
        </p:txBody>
      </p:sp>
      <p:sp>
        <p:nvSpPr>
          <p:cNvPr id="11"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F0B52E98-68A0-42EA-A99B-2E66256848CD}"/>
              </a:ext>
            </a:extLst>
          </p:cNvPr>
          <p:cNvGraphicFramePr>
            <a:graphicFrameLocks noGrp="1"/>
          </p:cNvGraphicFramePr>
          <p:nvPr>
            <p:ph idx="1"/>
            <p:extLst>
              <p:ext uri="{D42A27DB-BD31-4B8C-83A1-F6EECF244321}">
                <p14:modId xmlns:p14="http://schemas.microsoft.com/office/powerpoint/2010/main" val="3748797742"/>
              </p:ext>
            </p:extLst>
          </p:nvPr>
        </p:nvGraphicFramePr>
        <p:xfrm>
          <a:off x="960438" y="2749620"/>
          <a:ext cx="10267950" cy="298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3873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9765"/>
    </mc:Choice>
    <mc:Fallback xmlns="">
      <p:transition spd="slow" advTm="4976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C7AB-9279-4DB7-8C8A-D4EE9008F845}"/>
              </a:ext>
            </a:extLst>
          </p:cNvPr>
          <p:cNvSpPr>
            <a:spLocks noGrp="1"/>
          </p:cNvSpPr>
          <p:nvPr>
            <p:ph type="title"/>
          </p:nvPr>
        </p:nvSpPr>
        <p:spPr/>
        <p:txBody>
          <a:bodyPr>
            <a:normAutofit/>
          </a:bodyPr>
          <a:lstStyle/>
          <a:p>
            <a:pPr algn="ctr"/>
            <a:r>
              <a:rPr lang="en-US" dirty="0"/>
              <a:t>Twitter </a:t>
            </a:r>
          </a:p>
        </p:txBody>
      </p:sp>
      <p:pic>
        <p:nvPicPr>
          <p:cNvPr id="3074" name="Picture 2" descr="Biden, Gates, Musk and Other V.I.P. Twitter Users Are Hacked in Bitcoin  Scam - The New York Times">
            <a:extLst>
              <a:ext uri="{FF2B5EF4-FFF2-40B4-BE49-F238E27FC236}">
                <a16:creationId xmlns:a16="http://schemas.microsoft.com/office/drawing/2014/main" id="{01778652-7C8C-48B3-A92A-9B32E3961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585" y="2401940"/>
            <a:ext cx="5214236" cy="33979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o's Behind Wednesday's Epic Twitter Hack? — Krebs on Security">
            <a:extLst>
              <a:ext uri="{FF2B5EF4-FFF2-40B4-BE49-F238E27FC236}">
                <a16:creationId xmlns:a16="http://schemas.microsoft.com/office/drawing/2014/main" id="{6E33A5E2-C19E-48E2-9239-4E8DD1B1A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777" y="2311363"/>
            <a:ext cx="3350586" cy="413824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cammers take over high-profile Twitter accounts in mass hack - Security -  iTnews">
            <a:extLst>
              <a:ext uri="{FF2B5EF4-FFF2-40B4-BE49-F238E27FC236}">
                <a16:creationId xmlns:a16="http://schemas.microsoft.com/office/drawing/2014/main" id="{84B4755A-5146-4CB0-BE90-F71A31DCF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103" y="4033575"/>
            <a:ext cx="6163077" cy="248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70899"/>
      </p:ext>
    </p:extLst>
  </p:cSld>
  <p:clrMapOvr>
    <a:masterClrMapping/>
  </p:clrMapOvr>
  <mc:AlternateContent xmlns:mc="http://schemas.openxmlformats.org/markup-compatibility/2006" xmlns:p14="http://schemas.microsoft.com/office/powerpoint/2010/main">
    <mc:Choice Requires="p14">
      <p:transition spd="slow" p14:dur="2000" advTm="10004"/>
    </mc:Choice>
    <mc:Fallback xmlns="">
      <p:transition spd="slow" advTm="1000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S. and U.K. blame Russia for infamous 'NotPetya' cyberattacks - CyberScoop">
            <a:extLst>
              <a:ext uri="{FF2B5EF4-FFF2-40B4-BE49-F238E27FC236}">
                <a16:creationId xmlns:a16="http://schemas.microsoft.com/office/drawing/2014/main" id="{7C4C8028-7B4E-438E-A039-1548BEF3A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029" y="1685677"/>
            <a:ext cx="9182071" cy="51723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4EFA4C2-C3BA-410C-B228-8443F28653CF}"/>
              </a:ext>
            </a:extLst>
          </p:cNvPr>
          <p:cNvSpPr>
            <a:spLocks noGrp="1"/>
          </p:cNvSpPr>
          <p:nvPr>
            <p:ph type="title"/>
          </p:nvPr>
        </p:nvSpPr>
        <p:spPr/>
        <p:txBody>
          <a:bodyPr/>
          <a:lstStyle/>
          <a:p>
            <a:r>
              <a:rPr lang="en-US" dirty="0"/>
              <a:t>Petya</a:t>
            </a:r>
          </a:p>
        </p:txBody>
      </p:sp>
    </p:spTree>
    <p:custDataLst>
      <p:tags r:id="rId1"/>
    </p:custDataLst>
    <p:extLst>
      <p:ext uri="{BB962C8B-B14F-4D97-AF65-F5344CB8AC3E}">
        <p14:creationId xmlns:p14="http://schemas.microsoft.com/office/powerpoint/2010/main" val="361155692"/>
      </p:ext>
    </p:extLst>
  </p:cSld>
  <p:clrMapOvr>
    <a:masterClrMapping/>
  </p:clrMapOvr>
  <mc:AlternateContent xmlns:mc="http://schemas.openxmlformats.org/markup-compatibility/2006" xmlns:p14="http://schemas.microsoft.com/office/powerpoint/2010/main">
    <mc:Choice Requires="p14">
      <p:transition spd="slow" p14:dur="2000" advTm="45513"/>
    </mc:Choice>
    <mc:Fallback xmlns="">
      <p:transition spd="slow" advTm="4551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D9F5-8CA9-4206-B7CB-901210F4553A}"/>
              </a:ext>
            </a:extLst>
          </p:cNvPr>
          <p:cNvSpPr>
            <a:spLocks noGrp="1"/>
          </p:cNvSpPr>
          <p:nvPr>
            <p:ph type="title"/>
          </p:nvPr>
        </p:nvSpPr>
        <p:spPr/>
        <p:txBody>
          <a:bodyPr/>
          <a:lstStyle/>
          <a:p>
            <a:r>
              <a:rPr lang="en-US" dirty="0"/>
              <a:t>Building a trusted model</a:t>
            </a:r>
          </a:p>
        </p:txBody>
      </p:sp>
      <p:grpSp>
        <p:nvGrpSpPr>
          <p:cNvPr id="3" name="Group 2">
            <a:extLst>
              <a:ext uri="{FF2B5EF4-FFF2-40B4-BE49-F238E27FC236}">
                <a16:creationId xmlns:a16="http://schemas.microsoft.com/office/drawing/2014/main" id="{76C63129-32CE-4E0F-91BA-DB55A0CF6CD2}"/>
              </a:ext>
            </a:extLst>
          </p:cNvPr>
          <p:cNvGrpSpPr/>
          <p:nvPr/>
        </p:nvGrpSpPr>
        <p:grpSpPr>
          <a:xfrm>
            <a:off x="8466655" y="3571377"/>
            <a:ext cx="2861666" cy="1650936"/>
            <a:chOff x="1264076" y="1084044"/>
            <a:chExt cx="2862072" cy="1651170"/>
          </a:xfrm>
        </p:grpSpPr>
        <p:sp>
          <p:nvSpPr>
            <p:cNvPr id="4" name="Laptop_E770" title="Icon of a laptop">
              <a:extLst>
                <a:ext uri="{FF2B5EF4-FFF2-40B4-BE49-F238E27FC236}">
                  <a16:creationId xmlns:a16="http://schemas.microsoft.com/office/drawing/2014/main" id="{2CB73C02-44EB-4B87-8268-339A330D6AA2}"/>
                </a:ext>
              </a:extLst>
            </p:cNvPr>
            <p:cNvSpPr>
              <a:spLocks noChangeAspect="1" noEditPoints="1"/>
            </p:cNvSpPr>
            <p:nvPr/>
          </p:nvSpPr>
          <p:spPr bwMode="auto">
            <a:xfrm>
              <a:off x="1873044" y="1084044"/>
              <a:ext cx="1644136" cy="1097094"/>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5" name="TextBox 4">
              <a:extLst>
                <a:ext uri="{FF2B5EF4-FFF2-40B4-BE49-F238E27FC236}">
                  <a16:creationId xmlns:a16="http://schemas.microsoft.com/office/drawing/2014/main" id="{0CD00AE4-1359-437E-987E-4A8822441DD3}"/>
                </a:ext>
              </a:extLst>
            </p:cNvPr>
            <p:cNvSpPr txBox="1"/>
            <p:nvPr/>
          </p:nvSpPr>
          <p:spPr>
            <a:xfrm>
              <a:off x="1264076" y="2181138"/>
              <a:ext cx="2862072" cy="554076"/>
            </a:xfrm>
            <a:prstGeom prst="rect">
              <a:avLst/>
            </a:prstGeom>
            <a:noFill/>
          </p:spPr>
          <p:txBody>
            <a:bodyPr wrap="square" lIns="0" tIns="0" rIns="0" bIns="0" rtlCol="0" anchor="t">
              <a:spAutoFit/>
            </a:bodyPr>
            <a:lstStyle/>
            <a:p>
              <a:pPr algn="ctr"/>
              <a:r>
                <a:rPr lang="en-US" sz="3600"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Hardware</a:t>
              </a:r>
              <a:endParaRPr lang="en-US" sz="1400" dirty="0">
                <a:gradFill>
                  <a:gsLst>
                    <a:gs pos="2917">
                      <a:schemeClr val="tx1"/>
                    </a:gs>
                    <a:gs pos="30000">
                      <a:schemeClr val="tx1"/>
                    </a:gs>
                  </a:gsLst>
                  <a:lin ang="5400000" scaled="0"/>
                </a:gradFill>
                <a:cs typeface="Segoe UI Light" panose="020B0502040204020203" pitchFamily="34" charset="0"/>
              </a:endParaRPr>
            </a:p>
          </p:txBody>
        </p:sp>
      </p:grpSp>
      <p:grpSp>
        <p:nvGrpSpPr>
          <p:cNvPr id="6" name="Group 5">
            <a:extLst>
              <a:ext uri="{FF2B5EF4-FFF2-40B4-BE49-F238E27FC236}">
                <a16:creationId xmlns:a16="http://schemas.microsoft.com/office/drawing/2014/main" id="{8B9C62F3-B617-483A-A0BF-AF57379CF98C}"/>
              </a:ext>
            </a:extLst>
          </p:cNvPr>
          <p:cNvGrpSpPr/>
          <p:nvPr/>
        </p:nvGrpSpPr>
        <p:grpSpPr>
          <a:xfrm>
            <a:off x="0" y="3429000"/>
            <a:ext cx="2861666" cy="1655129"/>
            <a:chOff x="3751250" y="1084043"/>
            <a:chExt cx="2862072" cy="1655364"/>
          </a:xfrm>
        </p:grpSpPr>
        <p:sp>
          <p:nvSpPr>
            <p:cNvPr id="7" name="Teamwork_EA12" title="Icon of three people with an award or ribbon to the lower right">
              <a:extLst>
                <a:ext uri="{FF2B5EF4-FFF2-40B4-BE49-F238E27FC236}">
                  <a16:creationId xmlns:a16="http://schemas.microsoft.com/office/drawing/2014/main" id="{CE2EB647-F60F-44D1-8816-E555776577E7}"/>
                </a:ext>
              </a:extLst>
            </p:cNvPr>
            <p:cNvSpPr>
              <a:spLocks noChangeAspect="1" noEditPoints="1"/>
            </p:cNvSpPr>
            <p:nvPr/>
          </p:nvSpPr>
          <p:spPr bwMode="auto">
            <a:xfrm>
              <a:off x="4615052" y="1084043"/>
              <a:ext cx="1134467" cy="1097093"/>
            </a:xfrm>
            <a:custGeom>
              <a:avLst/>
              <a:gdLst>
                <a:gd name="T0" fmla="*/ 3621 w 3746"/>
                <a:gd name="T1" fmla="*/ 2622 h 3621"/>
                <a:gd name="T2" fmla="*/ 3122 w 3746"/>
                <a:gd name="T3" fmla="*/ 3122 h 3621"/>
                <a:gd name="T4" fmla="*/ 2622 w 3746"/>
                <a:gd name="T5" fmla="*/ 2622 h 3621"/>
                <a:gd name="T6" fmla="*/ 3122 w 3746"/>
                <a:gd name="T7" fmla="*/ 2123 h 3621"/>
                <a:gd name="T8" fmla="*/ 3621 w 3746"/>
                <a:gd name="T9" fmla="*/ 2622 h 3621"/>
                <a:gd name="T10" fmla="*/ 2747 w 3746"/>
                <a:gd name="T11" fmla="*/ 2997 h 3621"/>
                <a:gd name="T12" fmla="*/ 2747 w 3746"/>
                <a:gd name="T13" fmla="*/ 3621 h 3621"/>
                <a:gd name="T14" fmla="*/ 3122 w 3746"/>
                <a:gd name="T15" fmla="*/ 3434 h 3621"/>
                <a:gd name="T16" fmla="*/ 3496 w 3746"/>
                <a:gd name="T17" fmla="*/ 3621 h 3621"/>
                <a:gd name="T18" fmla="*/ 3496 w 3746"/>
                <a:gd name="T19" fmla="*/ 2997 h 3621"/>
                <a:gd name="T20" fmla="*/ 1873 w 3746"/>
                <a:gd name="T21" fmla="*/ 749 h 3621"/>
                <a:gd name="T22" fmla="*/ 1249 w 3746"/>
                <a:gd name="T23" fmla="*/ 1374 h 3621"/>
                <a:gd name="T24" fmla="*/ 1873 w 3746"/>
                <a:gd name="T25" fmla="*/ 1998 h 3621"/>
                <a:gd name="T26" fmla="*/ 2497 w 3746"/>
                <a:gd name="T27" fmla="*/ 1374 h 3621"/>
                <a:gd name="T28" fmla="*/ 1873 w 3746"/>
                <a:gd name="T29" fmla="*/ 749 h 3621"/>
                <a:gd name="T30" fmla="*/ 1873 w 3746"/>
                <a:gd name="T31" fmla="*/ 1998 h 3621"/>
                <a:gd name="T32" fmla="*/ 999 w 3746"/>
                <a:gd name="T33" fmla="*/ 2872 h 3621"/>
                <a:gd name="T34" fmla="*/ 624 w 3746"/>
                <a:gd name="T35" fmla="*/ 0 h 3621"/>
                <a:gd name="T36" fmla="*/ 250 w 3746"/>
                <a:gd name="T37" fmla="*/ 375 h 3621"/>
                <a:gd name="T38" fmla="*/ 624 w 3746"/>
                <a:gd name="T39" fmla="*/ 749 h 3621"/>
                <a:gd name="T40" fmla="*/ 999 w 3746"/>
                <a:gd name="T41" fmla="*/ 375 h 3621"/>
                <a:gd name="T42" fmla="*/ 624 w 3746"/>
                <a:gd name="T43" fmla="*/ 0 h 3621"/>
                <a:gd name="T44" fmla="*/ 1249 w 3746"/>
                <a:gd name="T45" fmla="*/ 1374 h 3621"/>
                <a:gd name="T46" fmla="*/ 624 w 3746"/>
                <a:gd name="T47" fmla="*/ 749 h 3621"/>
                <a:gd name="T48" fmla="*/ 0 w 3746"/>
                <a:gd name="T49" fmla="*/ 1374 h 3621"/>
                <a:gd name="T50" fmla="*/ 3122 w 3746"/>
                <a:gd name="T51" fmla="*/ 0 h 3621"/>
                <a:gd name="T52" fmla="*/ 2747 w 3746"/>
                <a:gd name="T53" fmla="*/ 375 h 3621"/>
                <a:gd name="T54" fmla="*/ 3122 w 3746"/>
                <a:gd name="T55" fmla="*/ 749 h 3621"/>
                <a:gd name="T56" fmla="*/ 3496 w 3746"/>
                <a:gd name="T57" fmla="*/ 375 h 3621"/>
                <a:gd name="T58" fmla="*/ 3122 w 3746"/>
                <a:gd name="T59" fmla="*/ 0 h 3621"/>
                <a:gd name="T60" fmla="*/ 3746 w 3746"/>
                <a:gd name="T61" fmla="*/ 1374 h 3621"/>
                <a:gd name="T62" fmla="*/ 3122 w 3746"/>
                <a:gd name="T63" fmla="*/ 749 h 3621"/>
                <a:gd name="T64" fmla="*/ 2497 w 3746"/>
                <a:gd name="T65" fmla="*/ 1374 h 3621"/>
                <a:gd name="T66" fmla="*/ 2381 w 3746"/>
                <a:gd name="T67" fmla="*/ 2163 h 3621"/>
                <a:gd name="T68" fmla="*/ 1873 w 3746"/>
                <a:gd name="T69" fmla="*/ 1998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46" h="3621">
                  <a:moveTo>
                    <a:pt x="3621" y="2622"/>
                  </a:moveTo>
                  <a:cubicBezTo>
                    <a:pt x="3621" y="2898"/>
                    <a:pt x="3398" y="3122"/>
                    <a:pt x="3122" y="3122"/>
                  </a:cubicBezTo>
                  <a:cubicBezTo>
                    <a:pt x="2846" y="3122"/>
                    <a:pt x="2622" y="2898"/>
                    <a:pt x="2622" y="2622"/>
                  </a:cubicBezTo>
                  <a:cubicBezTo>
                    <a:pt x="2622" y="2346"/>
                    <a:pt x="2846" y="2123"/>
                    <a:pt x="3122" y="2123"/>
                  </a:cubicBezTo>
                  <a:cubicBezTo>
                    <a:pt x="3398" y="2123"/>
                    <a:pt x="3621" y="2346"/>
                    <a:pt x="3621" y="2622"/>
                  </a:cubicBezTo>
                  <a:close/>
                  <a:moveTo>
                    <a:pt x="2747" y="2997"/>
                  </a:moveTo>
                  <a:cubicBezTo>
                    <a:pt x="2747" y="3621"/>
                    <a:pt x="2747" y="3621"/>
                    <a:pt x="2747" y="3621"/>
                  </a:cubicBezTo>
                  <a:cubicBezTo>
                    <a:pt x="3122" y="3434"/>
                    <a:pt x="3122" y="3434"/>
                    <a:pt x="3122" y="3434"/>
                  </a:cubicBezTo>
                  <a:cubicBezTo>
                    <a:pt x="3496" y="3621"/>
                    <a:pt x="3496" y="3621"/>
                    <a:pt x="3496" y="3621"/>
                  </a:cubicBezTo>
                  <a:cubicBezTo>
                    <a:pt x="3496" y="2997"/>
                    <a:pt x="3496" y="2997"/>
                    <a:pt x="3496" y="2997"/>
                  </a:cubicBezTo>
                  <a:moveTo>
                    <a:pt x="1873" y="749"/>
                  </a:moveTo>
                  <a:cubicBezTo>
                    <a:pt x="1528" y="749"/>
                    <a:pt x="1249" y="1029"/>
                    <a:pt x="1249" y="1374"/>
                  </a:cubicBezTo>
                  <a:cubicBezTo>
                    <a:pt x="1249" y="1718"/>
                    <a:pt x="1528" y="1998"/>
                    <a:pt x="1873" y="1998"/>
                  </a:cubicBezTo>
                  <a:cubicBezTo>
                    <a:pt x="2218" y="1998"/>
                    <a:pt x="2497" y="1718"/>
                    <a:pt x="2497" y="1374"/>
                  </a:cubicBezTo>
                  <a:cubicBezTo>
                    <a:pt x="2497" y="1029"/>
                    <a:pt x="2218" y="749"/>
                    <a:pt x="1873" y="749"/>
                  </a:cubicBezTo>
                  <a:close/>
                  <a:moveTo>
                    <a:pt x="1873" y="1998"/>
                  </a:moveTo>
                  <a:cubicBezTo>
                    <a:pt x="1390" y="1998"/>
                    <a:pt x="999" y="2389"/>
                    <a:pt x="999" y="2872"/>
                  </a:cubicBezTo>
                  <a:moveTo>
                    <a:pt x="624" y="0"/>
                  </a:moveTo>
                  <a:cubicBezTo>
                    <a:pt x="417" y="0"/>
                    <a:pt x="250" y="168"/>
                    <a:pt x="250" y="375"/>
                  </a:cubicBezTo>
                  <a:cubicBezTo>
                    <a:pt x="250" y="581"/>
                    <a:pt x="417" y="749"/>
                    <a:pt x="624" y="749"/>
                  </a:cubicBezTo>
                  <a:cubicBezTo>
                    <a:pt x="831" y="749"/>
                    <a:pt x="999" y="581"/>
                    <a:pt x="999" y="375"/>
                  </a:cubicBezTo>
                  <a:cubicBezTo>
                    <a:pt x="999" y="168"/>
                    <a:pt x="831" y="0"/>
                    <a:pt x="624" y="0"/>
                  </a:cubicBezTo>
                  <a:close/>
                  <a:moveTo>
                    <a:pt x="1249" y="1374"/>
                  </a:moveTo>
                  <a:cubicBezTo>
                    <a:pt x="1249" y="1029"/>
                    <a:pt x="969" y="749"/>
                    <a:pt x="624" y="749"/>
                  </a:cubicBezTo>
                  <a:cubicBezTo>
                    <a:pt x="279" y="749"/>
                    <a:pt x="0" y="1029"/>
                    <a:pt x="0" y="1374"/>
                  </a:cubicBezTo>
                  <a:moveTo>
                    <a:pt x="3122" y="0"/>
                  </a:moveTo>
                  <a:cubicBezTo>
                    <a:pt x="2915" y="0"/>
                    <a:pt x="2747" y="168"/>
                    <a:pt x="2747" y="375"/>
                  </a:cubicBezTo>
                  <a:cubicBezTo>
                    <a:pt x="2747" y="581"/>
                    <a:pt x="2915" y="749"/>
                    <a:pt x="3122" y="749"/>
                  </a:cubicBezTo>
                  <a:cubicBezTo>
                    <a:pt x="3329" y="749"/>
                    <a:pt x="3496" y="581"/>
                    <a:pt x="3496" y="375"/>
                  </a:cubicBezTo>
                  <a:cubicBezTo>
                    <a:pt x="3496" y="168"/>
                    <a:pt x="3329" y="0"/>
                    <a:pt x="3122" y="0"/>
                  </a:cubicBezTo>
                  <a:close/>
                  <a:moveTo>
                    <a:pt x="3746" y="1374"/>
                  </a:moveTo>
                  <a:cubicBezTo>
                    <a:pt x="3746" y="1029"/>
                    <a:pt x="3467" y="749"/>
                    <a:pt x="3122" y="749"/>
                  </a:cubicBezTo>
                  <a:cubicBezTo>
                    <a:pt x="2777" y="749"/>
                    <a:pt x="2497" y="1029"/>
                    <a:pt x="2497" y="1374"/>
                  </a:cubicBezTo>
                  <a:moveTo>
                    <a:pt x="2381" y="2163"/>
                  </a:moveTo>
                  <a:cubicBezTo>
                    <a:pt x="2238" y="2060"/>
                    <a:pt x="2063" y="1998"/>
                    <a:pt x="1873" y="1998"/>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sz="1836"/>
            </a:p>
          </p:txBody>
        </p:sp>
        <p:sp>
          <p:nvSpPr>
            <p:cNvPr id="8" name="TextBox 7">
              <a:extLst>
                <a:ext uri="{FF2B5EF4-FFF2-40B4-BE49-F238E27FC236}">
                  <a16:creationId xmlns:a16="http://schemas.microsoft.com/office/drawing/2014/main" id="{47E78477-3993-4DD8-B921-4D544DFCD326}"/>
                </a:ext>
              </a:extLst>
            </p:cNvPr>
            <p:cNvSpPr txBox="1"/>
            <p:nvPr/>
          </p:nvSpPr>
          <p:spPr>
            <a:xfrm>
              <a:off x="3751250" y="2185330"/>
              <a:ext cx="2862072" cy="554077"/>
            </a:xfrm>
            <a:prstGeom prst="rect">
              <a:avLst/>
            </a:prstGeom>
            <a:noFill/>
          </p:spPr>
          <p:txBody>
            <a:bodyPr wrap="square" lIns="0" tIns="0" rIns="0" bIns="0" rtlCol="0" anchor="t">
              <a:spAutoFit/>
            </a:bodyPr>
            <a:lstStyle/>
            <a:p>
              <a:pPr algn="ctr"/>
              <a:r>
                <a:rPr lang="en-US" sz="3600"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Users</a:t>
              </a:r>
              <a:endParaRPr lang="en-US" sz="1400" dirty="0">
                <a:gradFill>
                  <a:gsLst>
                    <a:gs pos="2917">
                      <a:schemeClr val="tx1"/>
                    </a:gs>
                    <a:gs pos="30000">
                      <a:schemeClr val="tx1"/>
                    </a:gs>
                  </a:gsLst>
                  <a:lin ang="5400000" scaled="0"/>
                </a:gradFill>
                <a:cs typeface="Segoe UI Light" panose="020B0502040204020203" pitchFamily="34" charset="0"/>
              </a:endParaRPr>
            </a:p>
          </p:txBody>
        </p:sp>
      </p:grpSp>
      <p:grpSp>
        <p:nvGrpSpPr>
          <p:cNvPr id="9" name="Group 8">
            <a:extLst>
              <a:ext uri="{FF2B5EF4-FFF2-40B4-BE49-F238E27FC236}">
                <a16:creationId xmlns:a16="http://schemas.microsoft.com/office/drawing/2014/main" id="{A60CCB59-2EB8-4A84-B057-0050CA1A6259}"/>
              </a:ext>
            </a:extLst>
          </p:cNvPr>
          <p:cNvGrpSpPr/>
          <p:nvPr/>
        </p:nvGrpSpPr>
        <p:grpSpPr>
          <a:xfrm>
            <a:off x="4457180" y="3374879"/>
            <a:ext cx="2861666" cy="2632188"/>
            <a:chOff x="5852725" y="1084043"/>
            <a:chExt cx="2862072" cy="2205245"/>
          </a:xfrm>
        </p:grpSpPr>
        <p:sp>
          <p:nvSpPr>
            <p:cNvPr id="10" name="Trackers_EADF" title="Icon of a clipboard with a checklist on it">
              <a:extLst>
                <a:ext uri="{FF2B5EF4-FFF2-40B4-BE49-F238E27FC236}">
                  <a16:creationId xmlns:a16="http://schemas.microsoft.com/office/drawing/2014/main" id="{56180BC7-9DB7-41FA-8669-DDBF4717A3C2}"/>
                </a:ext>
              </a:extLst>
            </p:cNvPr>
            <p:cNvSpPr>
              <a:spLocks noChangeAspect="1" noEditPoints="1"/>
            </p:cNvSpPr>
            <p:nvPr/>
          </p:nvSpPr>
          <p:spPr bwMode="auto">
            <a:xfrm>
              <a:off x="6881467" y="1084043"/>
              <a:ext cx="804588" cy="1097092"/>
            </a:xfrm>
            <a:custGeom>
              <a:avLst/>
              <a:gdLst>
                <a:gd name="T0" fmla="*/ 1000 w 2750"/>
                <a:gd name="T1" fmla="*/ 375 h 3750"/>
                <a:gd name="T2" fmla="*/ 1375 w 2750"/>
                <a:gd name="T3" fmla="*/ 0 h 3750"/>
                <a:gd name="T4" fmla="*/ 1750 w 2750"/>
                <a:gd name="T5" fmla="*/ 375 h 3750"/>
                <a:gd name="T6" fmla="*/ 1750 w 2750"/>
                <a:gd name="T7" fmla="*/ 500 h 3750"/>
                <a:gd name="T8" fmla="*/ 2250 w 2750"/>
                <a:gd name="T9" fmla="*/ 500 h 3750"/>
                <a:gd name="T10" fmla="*/ 2250 w 2750"/>
                <a:gd name="T11" fmla="*/ 1000 h 3750"/>
                <a:gd name="T12" fmla="*/ 500 w 2750"/>
                <a:gd name="T13" fmla="*/ 1000 h 3750"/>
                <a:gd name="T14" fmla="*/ 500 w 2750"/>
                <a:gd name="T15" fmla="*/ 500 h 3750"/>
                <a:gd name="T16" fmla="*/ 1000 w 2750"/>
                <a:gd name="T17" fmla="*/ 500 h 3750"/>
                <a:gd name="T18" fmla="*/ 1000 w 2750"/>
                <a:gd name="T19" fmla="*/ 375 h 3750"/>
                <a:gd name="T20" fmla="*/ 500 w 2750"/>
                <a:gd name="T21" fmla="*/ 500 h 3750"/>
                <a:gd name="T22" fmla="*/ 0 w 2750"/>
                <a:gd name="T23" fmla="*/ 500 h 3750"/>
                <a:gd name="T24" fmla="*/ 0 w 2750"/>
                <a:gd name="T25" fmla="*/ 3750 h 3750"/>
                <a:gd name="T26" fmla="*/ 2750 w 2750"/>
                <a:gd name="T27" fmla="*/ 3750 h 3750"/>
                <a:gd name="T28" fmla="*/ 2750 w 2750"/>
                <a:gd name="T29" fmla="*/ 500 h 3750"/>
                <a:gd name="T30" fmla="*/ 2250 w 2750"/>
                <a:gd name="T31" fmla="*/ 500 h 3750"/>
                <a:gd name="T32" fmla="*/ 2375 w 2750"/>
                <a:gd name="T33" fmla="*/ 1750 h 3750"/>
                <a:gd name="T34" fmla="*/ 1375 w 2750"/>
                <a:gd name="T35" fmla="*/ 1750 h 3750"/>
                <a:gd name="T36" fmla="*/ 2375 w 2750"/>
                <a:gd name="T37" fmla="*/ 2500 h 3750"/>
                <a:gd name="T38" fmla="*/ 1375 w 2750"/>
                <a:gd name="T39" fmla="*/ 2500 h 3750"/>
                <a:gd name="T40" fmla="*/ 2375 w 2750"/>
                <a:gd name="T41" fmla="*/ 3250 h 3750"/>
                <a:gd name="T42" fmla="*/ 1375 w 2750"/>
                <a:gd name="T43" fmla="*/ 3250 h 3750"/>
                <a:gd name="T44" fmla="*/ 500 w 2750"/>
                <a:gd name="T45" fmla="*/ 1500 h 3750"/>
                <a:gd name="T46" fmla="*/ 750 w 2750"/>
                <a:gd name="T47" fmla="*/ 1750 h 3750"/>
                <a:gd name="T48" fmla="*/ 1125 w 2750"/>
                <a:gd name="T49" fmla="*/ 1375 h 3750"/>
                <a:gd name="T50" fmla="*/ 500 w 2750"/>
                <a:gd name="T51" fmla="*/ 2250 h 3750"/>
                <a:gd name="T52" fmla="*/ 750 w 2750"/>
                <a:gd name="T53" fmla="*/ 2500 h 3750"/>
                <a:gd name="T54" fmla="*/ 1125 w 2750"/>
                <a:gd name="T55" fmla="*/ 2125 h 3750"/>
                <a:gd name="T56" fmla="*/ 500 w 2750"/>
                <a:gd name="T57" fmla="*/ 3000 h 3750"/>
                <a:gd name="T58" fmla="*/ 750 w 2750"/>
                <a:gd name="T59" fmla="*/ 3250 h 3750"/>
                <a:gd name="T60" fmla="*/ 1125 w 2750"/>
                <a:gd name="T61" fmla="*/ 28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50" h="3750">
                  <a:moveTo>
                    <a:pt x="1000" y="375"/>
                  </a:moveTo>
                  <a:cubicBezTo>
                    <a:pt x="1000" y="168"/>
                    <a:pt x="1168" y="0"/>
                    <a:pt x="1375" y="0"/>
                  </a:cubicBezTo>
                  <a:cubicBezTo>
                    <a:pt x="1582" y="0"/>
                    <a:pt x="1750" y="168"/>
                    <a:pt x="1750" y="375"/>
                  </a:cubicBezTo>
                  <a:cubicBezTo>
                    <a:pt x="1750" y="500"/>
                    <a:pt x="1750" y="500"/>
                    <a:pt x="1750" y="500"/>
                  </a:cubicBezTo>
                  <a:cubicBezTo>
                    <a:pt x="2250" y="500"/>
                    <a:pt x="2250" y="500"/>
                    <a:pt x="2250" y="500"/>
                  </a:cubicBezTo>
                  <a:cubicBezTo>
                    <a:pt x="2250" y="1000"/>
                    <a:pt x="2250" y="1000"/>
                    <a:pt x="2250" y="1000"/>
                  </a:cubicBezTo>
                  <a:cubicBezTo>
                    <a:pt x="500" y="1000"/>
                    <a:pt x="500" y="1000"/>
                    <a:pt x="500" y="1000"/>
                  </a:cubicBezTo>
                  <a:cubicBezTo>
                    <a:pt x="500" y="500"/>
                    <a:pt x="500" y="500"/>
                    <a:pt x="500" y="500"/>
                  </a:cubicBezTo>
                  <a:cubicBezTo>
                    <a:pt x="1000" y="500"/>
                    <a:pt x="1000" y="500"/>
                    <a:pt x="1000" y="500"/>
                  </a:cubicBezTo>
                  <a:lnTo>
                    <a:pt x="1000" y="375"/>
                  </a:lnTo>
                  <a:close/>
                  <a:moveTo>
                    <a:pt x="500" y="500"/>
                  </a:moveTo>
                  <a:cubicBezTo>
                    <a:pt x="0" y="500"/>
                    <a:pt x="0" y="500"/>
                    <a:pt x="0" y="500"/>
                  </a:cubicBezTo>
                  <a:cubicBezTo>
                    <a:pt x="0" y="3750"/>
                    <a:pt x="0" y="3750"/>
                    <a:pt x="0" y="3750"/>
                  </a:cubicBezTo>
                  <a:cubicBezTo>
                    <a:pt x="2750" y="3750"/>
                    <a:pt x="2750" y="3750"/>
                    <a:pt x="2750" y="3750"/>
                  </a:cubicBezTo>
                  <a:cubicBezTo>
                    <a:pt x="2750" y="500"/>
                    <a:pt x="2750" y="500"/>
                    <a:pt x="2750" y="500"/>
                  </a:cubicBezTo>
                  <a:cubicBezTo>
                    <a:pt x="2250" y="500"/>
                    <a:pt x="2250" y="500"/>
                    <a:pt x="2250" y="500"/>
                  </a:cubicBezTo>
                  <a:moveTo>
                    <a:pt x="2375" y="1750"/>
                  </a:moveTo>
                  <a:cubicBezTo>
                    <a:pt x="1375" y="1750"/>
                    <a:pt x="1375" y="1750"/>
                    <a:pt x="1375" y="1750"/>
                  </a:cubicBezTo>
                  <a:moveTo>
                    <a:pt x="2375" y="2500"/>
                  </a:moveTo>
                  <a:cubicBezTo>
                    <a:pt x="1375" y="2500"/>
                    <a:pt x="1375" y="2500"/>
                    <a:pt x="1375" y="2500"/>
                  </a:cubicBezTo>
                  <a:moveTo>
                    <a:pt x="2375" y="3250"/>
                  </a:moveTo>
                  <a:cubicBezTo>
                    <a:pt x="1375" y="3250"/>
                    <a:pt x="1375" y="3250"/>
                    <a:pt x="1375" y="3250"/>
                  </a:cubicBezTo>
                  <a:moveTo>
                    <a:pt x="500" y="1500"/>
                  </a:moveTo>
                  <a:cubicBezTo>
                    <a:pt x="750" y="1750"/>
                    <a:pt x="750" y="1750"/>
                    <a:pt x="750" y="1750"/>
                  </a:cubicBezTo>
                  <a:cubicBezTo>
                    <a:pt x="1125" y="1375"/>
                    <a:pt x="1125" y="1375"/>
                    <a:pt x="1125" y="1375"/>
                  </a:cubicBezTo>
                  <a:moveTo>
                    <a:pt x="500" y="2250"/>
                  </a:moveTo>
                  <a:cubicBezTo>
                    <a:pt x="750" y="2500"/>
                    <a:pt x="750" y="2500"/>
                    <a:pt x="750" y="2500"/>
                  </a:cubicBezTo>
                  <a:cubicBezTo>
                    <a:pt x="1125" y="2125"/>
                    <a:pt x="1125" y="2125"/>
                    <a:pt x="1125" y="2125"/>
                  </a:cubicBezTo>
                  <a:moveTo>
                    <a:pt x="500" y="3000"/>
                  </a:moveTo>
                  <a:cubicBezTo>
                    <a:pt x="750" y="3250"/>
                    <a:pt x="750" y="3250"/>
                    <a:pt x="750" y="3250"/>
                  </a:cubicBezTo>
                  <a:cubicBezTo>
                    <a:pt x="1125" y="2875"/>
                    <a:pt x="1125" y="2875"/>
                    <a:pt x="1125" y="2875"/>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sz="1836"/>
            </a:p>
          </p:txBody>
        </p:sp>
        <p:sp>
          <p:nvSpPr>
            <p:cNvPr id="11" name="TextBox 10">
              <a:extLst>
                <a:ext uri="{FF2B5EF4-FFF2-40B4-BE49-F238E27FC236}">
                  <a16:creationId xmlns:a16="http://schemas.microsoft.com/office/drawing/2014/main" id="{FAF5A90F-A230-42F0-B4E2-72435FA7A97F}"/>
                </a:ext>
              </a:extLst>
            </p:cNvPr>
            <p:cNvSpPr txBox="1"/>
            <p:nvPr/>
          </p:nvSpPr>
          <p:spPr>
            <a:xfrm>
              <a:off x="5852725" y="2181135"/>
              <a:ext cx="2862072" cy="1108153"/>
            </a:xfrm>
            <a:prstGeom prst="rect">
              <a:avLst/>
            </a:prstGeom>
            <a:noFill/>
          </p:spPr>
          <p:txBody>
            <a:bodyPr wrap="square" lIns="0" tIns="0" rIns="0" bIns="0" rtlCol="0" anchor="t">
              <a:spAutoFit/>
            </a:bodyPr>
            <a:lstStyle/>
            <a:p>
              <a:pPr algn="ctr"/>
              <a:r>
                <a:rPr lang="en-US" sz="3600"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Policies and software</a:t>
              </a:r>
              <a:endParaRPr lang="en-US" sz="1400" dirty="0">
                <a:gradFill>
                  <a:gsLst>
                    <a:gs pos="2917">
                      <a:schemeClr val="tx1"/>
                    </a:gs>
                    <a:gs pos="30000">
                      <a:schemeClr val="tx1"/>
                    </a:gs>
                  </a:gsLst>
                  <a:lin ang="5400000" scaled="0"/>
                </a:gradFill>
                <a:cs typeface="Segoe UI Light" panose="020B0502040204020203" pitchFamily="34" charset="0"/>
              </a:endParaRPr>
            </a:p>
          </p:txBody>
        </p:sp>
      </p:grpSp>
    </p:spTree>
    <p:extLst>
      <p:ext uri="{BB962C8B-B14F-4D97-AF65-F5344CB8AC3E}">
        <p14:creationId xmlns:p14="http://schemas.microsoft.com/office/powerpoint/2010/main" val="93423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8321-D94E-4A0B-B4EB-0B25822AA759}"/>
              </a:ext>
            </a:extLst>
          </p:cNvPr>
          <p:cNvSpPr>
            <a:spLocks noGrp="1"/>
          </p:cNvSpPr>
          <p:nvPr>
            <p:ph type="title"/>
          </p:nvPr>
        </p:nvSpPr>
        <p:spPr/>
        <p:txBody>
          <a:bodyPr/>
          <a:lstStyle/>
          <a:p>
            <a:r>
              <a:rPr lang="en-US" dirty="0"/>
              <a:t>Role based workstation</a:t>
            </a:r>
          </a:p>
        </p:txBody>
      </p:sp>
      <p:sp>
        <p:nvSpPr>
          <p:cNvPr id="26" name="Rectangle 25">
            <a:extLst>
              <a:ext uri="{FF2B5EF4-FFF2-40B4-BE49-F238E27FC236}">
                <a16:creationId xmlns:a16="http://schemas.microsoft.com/office/drawing/2014/main" id="{B690C360-E9AC-4565-8CA4-C27BCE7C7135}"/>
              </a:ext>
            </a:extLst>
          </p:cNvPr>
          <p:cNvSpPr/>
          <p:nvPr/>
        </p:nvSpPr>
        <p:spPr>
          <a:xfrm>
            <a:off x="1558139" y="3001757"/>
            <a:ext cx="9646531" cy="1080568"/>
          </a:xfrm>
          <a:prstGeom prst="rect">
            <a:avLst/>
          </a:prstGeom>
          <a:solidFill>
            <a:schemeClr val="bg1">
              <a:alpha val="4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 </a:t>
            </a:r>
          </a:p>
        </p:txBody>
      </p:sp>
      <p:sp>
        <p:nvSpPr>
          <p:cNvPr id="28" name="Arrow: Pentagon 27">
            <a:extLst>
              <a:ext uri="{FF2B5EF4-FFF2-40B4-BE49-F238E27FC236}">
                <a16:creationId xmlns:a16="http://schemas.microsoft.com/office/drawing/2014/main" id="{33DBBC09-8A80-4201-AB17-E75B4A3A4A4A}"/>
              </a:ext>
            </a:extLst>
          </p:cNvPr>
          <p:cNvSpPr/>
          <p:nvPr/>
        </p:nvSpPr>
        <p:spPr bwMode="auto">
          <a:xfrm>
            <a:off x="2749105" y="3034852"/>
            <a:ext cx="3694038" cy="274281"/>
          </a:xfrm>
          <a:prstGeom prst="homePlate">
            <a:avLst/>
          </a:prstGeom>
          <a:gradFill flip="none" rotWithShape="1">
            <a:gsLst>
              <a:gs pos="0">
                <a:srgbClr val="7F7F7F"/>
              </a:gs>
              <a:gs pos="98230">
                <a:schemeClr val="bg1"/>
              </a:gs>
              <a:gs pos="70000">
                <a:srgbClr val="107C10"/>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200" b="1" spc="120">
                <a:gradFill>
                  <a:gsLst>
                    <a:gs pos="0">
                      <a:srgbClr val="FFFFFF"/>
                    </a:gs>
                    <a:gs pos="100000">
                      <a:srgbClr val="FFFFFF"/>
                    </a:gs>
                  </a:gsLst>
                  <a:lin ang="5400000" scaled="0"/>
                </a:gradFill>
                <a:latin typeface="Segoe UI"/>
                <a:ea typeface="Segoe UI" pitchFamily="34" charset="0"/>
                <a:cs typeface="Segoe UI" pitchFamily="34" charset="0"/>
              </a:rPr>
              <a:t>STANDARD USERS</a:t>
            </a:r>
          </a:p>
        </p:txBody>
      </p:sp>
      <p:sp>
        <p:nvSpPr>
          <p:cNvPr id="30" name="Arrow: Pentagon 29">
            <a:extLst>
              <a:ext uri="{FF2B5EF4-FFF2-40B4-BE49-F238E27FC236}">
                <a16:creationId xmlns:a16="http://schemas.microsoft.com/office/drawing/2014/main" id="{71DBACD4-359A-473A-A4F9-553A5B0D6DBB}"/>
              </a:ext>
            </a:extLst>
          </p:cNvPr>
          <p:cNvSpPr/>
          <p:nvPr/>
        </p:nvSpPr>
        <p:spPr bwMode="auto">
          <a:xfrm>
            <a:off x="6700070" y="3734500"/>
            <a:ext cx="4504600" cy="274281"/>
          </a:xfrm>
          <a:prstGeom prst="homePlate">
            <a:avLst/>
          </a:prstGeom>
          <a:gradFill>
            <a:gsLst>
              <a:gs pos="0">
                <a:srgbClr val="A70000"/>
              </a:gs>
              <a:gs pos="98230">
                <a:schemeClr val="bg1"/>
              </a:gs>
              <a:gs pos="70000">
                <a:srgbClr val="FF2F2F"/>
              </a:gs>
            </a:gsLst>
            <a:lin ang="10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200" b="1" spc="120">
                <a:gradFill>
                  <a:gsLst>
                    <a:gs pos="0">
                      <a:srgbClr val="FFFFFF"/>
                    </a:gs>
                    <a:gs pos="100000">
                      <a:srgbClr val="FFFFFF"/>
                    </a:gs>
                  </a:gsLst>
                  <a:lin ang="5400000" scaled="0"/>
                </a:gradFill>
                <a:latin typeface="Segoe UI"/>
                <a:ea typeface="Segoe UI" pitchFamily="34" charset="0"/>
                <a:cs typeface="Segoe UI" pitchFamily="34" charset="0"/>
              </a:rPr>
              <a:t>IT OPERATIONS</a:t>
            </a:r>
          </a:p>
        </p:txBody>
      </p:sp>
      <p:sp>
        <p:nvSpPr>
          <p:cNvPr id="32" name="Rectangle 31">
            <a:extLst>
              <a:ext uri="{FF2B5EF4-FFF2-40B4-BE49-F238E27FC236}">
                <a16:creationId xmlns:a16="http://schemas.microsoft.com/office/drawing/2014/main" id="{457374B1-ECCB-4FA9-A462-E0819E8DA06B}"/>
              </a:ext>
            </a:extLst>
          </p:cNvPr>
          <p:cNvSpPr/>
          <p:nvPr/>
        </p:nvSpPr>
        <p:spPr>
          <a:xfrm>
            <a:off x="1566693" y="3013320"/>
            <a:ext cx="1128485" cy="1063997"/>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gradFill>
                  <a:gsLst>
                    <a:gs pos="0">
                      <a:schemeClr val="bg1"/>
                    </a:gs>
                    <a:gs pos="100000">
                      <a:schemeClr val="bg1"/>
                    </a:gs>
                  </a:gsLst>
                  <a:lin ang="5400000" scaled="1"/>
                </a:gradFill>
              </a:rPr>
              <a:t>ROLES</a:t>
            </a:r>
            <a:r>
              <a:rPr lang="en-US" sz="1400"/>
              <a:t> </a:t>
            </a:r>
          </a:p>
        </p:txBody>
      </p:sp>
      <p:sp>
        <p:nvSpPr>
          <p:cNvPr id="34" name="Arrow: Pentagon 33">
            <a:extLst>
              <a:ext uri="{FF2B5EF4-FFF2-40B4-BE49-F238E27FC236}">
                <a16:creationId xmlns:a16="http://schemas.microsoft.com/office/drawing/2014/main" id="{5EF41F0E-7CBD-4BA3-BAF9-C966633D6A6D}"/>
              </a:ext>
            </a:extLst>
          </p:cNvPr>
          <p:cNvSpPr/>
          <p:nvPr/>
        </p:nvSpPr>
        <p:spPr bwMode="auto">
          <a:xfrm>
            <a:off x="4072610" y="3371938"/>
            <a:ext cx="4740759" cy="274281"/>
          </a:xfrm>
          <a:prstGeom prst="homePlate">
            <a:avLst/>
          </a:prstGeom>
          <a:gradFill>
            <a:gsLst>
              <a:gs pos="0">
                <a:srgbClr val="B1AA09"/>
              </a:gs>
              <a:gs pos="98230">
                <a:schemeClr val="bg1"/>
              </a:gs>
              <a:gs pos="70000">
                <a:srgbClr val="EE9900"/>
              </a:gs>
            </a:gsLst>
            <a:lin ang="10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200" b="1" spc="120">
                <a:gradFill>
                  <a:gsLst>
                    <a:gs pos="0">
                      <a:srgbClr val="FFFFFF"/>
                    </a:gs>
                    <a:gs pos="100000">
                      <a:srgbClr val="FFFFFF"/>
                    </a:gs>
                  </a:gsLst>
                  <a:lin ang="5400000" scaled="0"/>
                </a:gradFill>
                <a:latin typeface="Segoe UI"/>
                <a:ea typeface="Segoe UI" pitchFamily="34" charset="0"/>
                <a:cs typeface="Segoe UI" pitchFamily="34" charset="0"/>
              </a:rPr>
              <a:t>HIGH IMPACT USERS / DEVELOPERS</a:t>
            </a:r>
          </a:p>
        </p:txBody>
      </p:sp>
      <p:sp>
        <p:nvSpPr>
          <p:cNvPr id="58" name="Rectangle 57">
            <a:extLst>
              <a:ext uri="{FF2B5EF4-FFF2-40B4-BE49-F238E27FC236}">
                <a16:creationId xmlns:a16="http://schemas.microsoft.com/office/drawing/2014/main" id="{C8B3B717-D731-4841-A957-5B5B057C1910}"/>
              </a:ext>
            </a:extLst>
          </p:cNvPr>
          <p:cNvSpPr/>
          <p:nvPr/>
        </p:nvSpPr>
        <p:spPr>
          <a:xfrm>
            <a:off x="1566695" y="4534527"/>
            <a:ext cx="1128485" cy="1116973"/>
          </a:xfrm>
          <a:prstGeom prst="rect">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rPr>
              <a:t>SECURITY CONTROLS</a:t>
            </a:r>
          </a:p>
        </p:txBody>
      </p:sp>
      <p:sp>
        <p:nvSpPr>
          <p:cNvPr id="59" name="Rectangle 58">
            <a:extLst>
              <a:ext uri="{FF2B5EF4-FFF2-40B4-BE49-F238E27FC236}">
                <a16:creationId xmlns:a16="http://schemas.microsoft.com/office/drawing/2014/main" id="{6E8FBF26-A918-4237-9BD5-0E922502C839}"/>
              </a:ext>
            </a:extLst>
          </p:cNvPr>
          <p:cNvSpPr/>
          <p:nvPr/>
        </p:nvSpPr>
        <p:spPr>
          <a:xfrm>
            <a:off x="1566695" y="4184952"/>
            <a:ext cx="1128485" cy="356297"/>
          </a:xfrm>
          <a:prstGeom prst="rect">
            <a:avLst/>
          </a:prstGeom>
          <a:solidFill>
            <a:srgbClr val="4472C4">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rPr>
              <a:t>PROFILES </a:t>
            </a:r>
          </a:p>
        </p:txBody>
      </p:sp>
      <p:pic>
        <p:nvPicPr>
          <p:cNvPr id="61" name="Picture 60">
            <a:extLst>
              <a:ext uri="{FF2B5EF4-FFF2-40B4-BE49-F238E27FC236}">
                <a16:creationId xmlns:a16="http://schemas.microsoft.com/office/drawing/2014/main" id="{9F98B00B-AC56-4414-9858-CE71970D84DA}"/>
              </a:ext>
            </a:extLst>
          </p:cNvPr>
          <p:cNvPicPr>
            <a:picLocks noChangeAspect="1"/>
          </p:cNvPicPr>
          <p:nvPr/>
        </p:nvPicPr>
        <p:blipFill>
          <a:blip r:embed="rId2"/>
          <a:stretch>
            <a:fillRect/>
          </a:stretch>
        </p:blipFill>
        <p:spPr>
          <a:xfrm>
            <a:off x="2729892" y="4152906"/>
            <a:ext cx="1360776" cy="1617629"/>
          </a:xfrm>
          <a:prstGeom prst="rect">
            <a:avLst/>
          </a:prstGeom>
        </p:spPr>
      </p:pic>
      <p:pic>
        <p:nvPicPr>
          <p:cNvPr id="17409" name="Picture 17408">
            <a:extLst>
              <a:ext uri="{FF2B5EF4-FFF2-40B4-BE49-F238E27FC236}">
                <a16:creationId xmlns:a16="http://schemas.microsoft.com/office/drawing/2014/main" id="{8B523AC6-AD5B-4CA0-A16D-59A91BF3A09E}"/>
              </a:ext>
            </a:extLst>
          </p:cNvPr>
          <p:cNvPicPr>
            <a:picLocks noChangeAspect="1"/>
          </p:cNvPicPr>
          <p:nvPr/>
        </p:nvPicPr>
        <p:blipFill>
          <a:blip r:embed="rId3"/>
          <a:stretch>
            <a:fillRect/>
          </a:stretch>
        </p:blipFill>
        <p:spPr>
          <a:xfrm>
            <a:off x="4098440" y="4147457"/>
            <a:ext cx="1362447" cy="1550753"/>
          </a:xfrm>
          <a:prstGeom prst="rect">
            <a:avLst/>
          </a:prstGeom>
        </p:spPr>
      </p:pic>
      <p:pic>
        <p:nvPicPr>
          <p:cNvPr id="17412" name="Picture 17411">
            <a:extLst>
              <a:ext uri="{FF2B5EF4-FFF2-40B4-BE49-F238E27FC236}">
                <a16:creationId xmlns:a16="http://schemas.microsoft.com/office/drawing/2014/main" id="{62252426-77ED-433E-B271-884250DC5816}"/>
              </a:ext>
            </a:extLst>
          </p:cNvPr>
          <p:cNvPicPr>
            <a:picLocks noChangeAspect="1"/>
          </p:cNvPicPr>
          <p:nvPr/>
        </p:nvPicPr>
        <p:blipFill>
          <a:blip r:embed="rId4"/>
          <a:stretch>
            <a:fillRect/>
          </a:stretch>
        </p:blipFill>
        <p:spPr>
          <a:xfrm>
            <a:off x="5485268" y="4110254"/>
            <a:ext cx="2905016" cy="1617629"/>
          </a:xfrm>
          <a:prstGeom prst="rect">
            <a:avLst/>
          </a:prstGeom>
        </p:spPr>
      </p:pic>
      <p:pic>
        <p:nvPicPr>
          <p:cNvPr id="17414" name="Picture 17413">
            <a:extLst>
              <a:ext uri="{FF2B5EF4-FFF2-40B4-BE49-F238E27FC236}">
                <a16:creationId xmlns:a16="http://schemas.microsoft.com/office/drawing/2014/main" id="{A93176F1-4FD8-4875-877B-BDB20AFC26AB}"/>
              </a:ext>
            </a:extLst>
          </p:cNvPr>
          <p:cNvPicPr>
            <a:picLocks noChangeAspect="1"/>
          </p:cNvPicPr>
          <p:nvPr/>
        </p:nvPicPr>
        <p:blipFill>
          <a:blip r:embed="rId5"/>
          <a:stretch>
            <a:fillRect/>
          </a:stretch>
        </p:blipFill>
        <p:spPr>
          <a:xfrm>
            <a:off x="8452276" y="4181132"/>
            <a:ext cx="2752395" cy="1506867"/>
          </a:xfrm>
          <a:prstGeom prst="rect">
            <a:avLst/>
          </a:prstGeom>
        </p:spPr>
      </p:pic>
      <p:sp>
        <p:nvSpPr>
          <p:cNvPr id="72" name="TextBox 71">
            <a:extLst>
              <a:ext uri="{FF2B5EF4-FFF2-40B4-BE49-F238E27FC236}">
                <a16:creationId xmlns:a16="http://schemas.microsoft.com/office/drawing/2014/main" id="{4ACBB920-35D8-4595-837F-AA8FF58FDA45}"/>
              </a:ext>
            </a:extLst>
          </p:cNvPr>
          <p:cNvSpPr txBox="1"/>
          <p:nvPr/>
        </p:nvSpPr>
        <p:spPr>
          <a:xfrm>
            <a:off x="92990" y="6488668"/>
            <a:ext cx="10910806" cy="369332"/>
          </a:xfrm>
          <a:prstGeom prst="rect">
            <a:avLst/>
          </a:prstGeom>
          <a:noFill/>
        </p:spPr>
        <p:txBody>
          <a:bodyPr wrap="square">
            <a:spAutoFit/>
          </a:bodyPr>
          <a:lstStyle/>
          <a:p>
            <a:r>
              <a:rPr lang="en-US" dirty="0"/>
              <a:t>https://docs.microsoft.com/en-us/azure/active-directory/devices/concept-azure-managed-workstation</a:t>
            </a:r>
          </a:p>
        </p:txBody>
      </p:sp>
    </p:spTree>
    <p:extLst>
      <p:ext uri="{BB962C8B-B14F-4D97-AF65-F5344CB8AC3E}">
        <p14:creationId xmlns:p14="http://schemas.microsoft.com/office/powerpoint/2010/main" val="21688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par>
                                <p:cTn id="39" presetID="22" presetClass="entr" presetSubtype="8" fill="hold" nodeType="withEffect">
                                  <p:stCondLst>
                                    <p:cond delay="0"/>
                                  </p:stCondLst>
                                  <p:childTnLst>
                                    <p:set>
                                      <p:cBhvr>
                                        <p:cTn id="40" dur="1" fill="hold">
                                          <p:stCondLst>
                                            <p:cond delay="0"/>
                                          </p:stCondLst>
                                        </p:cTn>
                                        <p:tgtEl>
                                          <p:spTgt spid="17409"/>
                                        </p:tgtEl>
                                        <p:attrNameLst>
                                          <p:attrName>style.visibility</p:attrName>
                                        </p:attrNameLst>
                                      </p:cBhvr>
                                      <p:to>
                                        <p:strVal val="visible"/>
                                      </p:to>
                                    </p:set>
                                    <p:animEffect transition="in" filter="wipe(left)">
                                      <p:cBhvr>
                                        <p:cTn id="41" dur="500"/>
                                        <p:tgtEl>
                                          <p:spTgt spid="1740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7412"/>
                                        </p:tgtEl>
                                        <p:attrNameLst>
                                          <p:attrName>style.visibility</p:attrName>
                                        </p:attrNameLst>
                                      </p:cBhvr>
                                      <p:to>
                                        <p:strVal val="visible"/>
                                      </p:to>
                                    </p:set>
                                    <p:animEffect transition="in" filter="wipe(left)">
                                      <p:cBhvr>
                                        <p:cTn id="46" dur="500"/>
                                        <p:tgtEl>
                                          <p:spTgt spid="174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414"/>
                                        </p:tgtEl>
                                        <p:attrNameLst>
                                          <p:attrName>style.visibility</p:attrName>
                                        </p:attrNameLst>
                                      </p:cBhvr>
                                      <p:to>
                                        <p:strVal val="visible"/>
                                      </p:to>
                                    </p:set>
                                    <p:animEffect transition="in" filter="wipe(left)">
                                      <p:cBhvr>
                                        <p:cTn id="51"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P spid="32" grpId="0" animBg="1"/>
      <p:bldP spid="34"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A6BBC-783B-4396-B495-2970CD4A5725}"/>
              </a:ext>
            </a:extLst>
          </p:cNvPr>
          <p:cNvSpPr>
            <a:spLocks noGrp="1"/>
          </p:cNvSpPr>
          <p:nvPr>
            <p:ph type="title"/>
          </p:nvPr>
        </p:nvSpPr>
        <p:spPr>
          <a:xfrm>
            <a:off x="960120" y="317814"/>
            <a:ext cx="10268712" cy="1700784"/>
          </a:xfrm>
        </p:spPr>
        <p:txBody>
          <a:bodyPr>
            <a:normAutofit/>
          </a:bodyPr>
          <a:lstStyle/>
          <a:p>
            <a:r>
              <a:rPr lang="en-US" dirty="0"/>
              <a:t>Implementing the profile</a:t>
            </a:r>
          </a:p>
        </p:txBody>
      </p:sp>
      <p:sp>
        <p:nvSpPr>
          <p:cNvPr id="12" name="Rectangle 11">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4">
            <a:extLst>
              <a:ext uri="{FF2B5EF4-FFF2-40B4-BE49-F238E27FC236}">
                <a16:creationId xmlns:a16="http://schemas.microsoft.com/office/drawing/2014/main" id="{FF863D0C-B376-44EE-A516-380507B7A8C8}"/>
              </a:ext>
            </a:extLst>
          </p:cNvPr>
          <p:cNvGraphicFramePr>
            <a:graphicFrameLocks noGrp="1"/>
          </p:cNvGraphicFramePr>
          <p:nvPr>
            <p:ph idx="1"/>
            <p:extLst>
              <p:ext uri="{D42A27DB-BD31-4B8C-83A1-F6EECF244321}">
                <p14:modId xmlns:p14="http://schemas.microsoft.com/office/powerpoint/2010/main" val="212642428"/>
              </p:ext>
            </p:extLst>
          </p:nvPr>
        </p:nvGraphicFramePr>
        <p:xfrm>
          <a:off x="1155184" y="3442786"/>
          <a:ext cx="9646531" cy="2682391"/>
        </p:xfrm>
        <a:graphic>
          <a:graphicData uri="http://schemas.openxmlformats.org/drawingml/2006/table">
            <a:tbl>
              <a:tblPr firstRow="1" bandRow="1">
                <a:tableStyleId>{00A15C55-8517-42AA-B614-E9B94910E393}</a:tableStyleId>
              </a:tblPr>
              <a:tblGrid>
                <a:gridCol w="3511828">
                  <a:extLst>
                    <a:ext uri="{9D8B030D-6E8A-4147-A177-3AD203B41FA5}">
                      <a16:colId xmlns:a16="http://schemas.microsoft.com/office/drawing/2014/main" val="3474350267"/>
                    </a:ext>
                  </a:extLst>
                </a:gridCol>
                <a:gridCol w="709575">
                  <a:extLst>
                    <a:ext uri="{9D8B030D-6E8A-4147-A177-3AD203B41FA5}">
                      <a16:colId xmlns:a16="http://schemas.microsoft.com/office/drawing/2014/main" val="2997963227"/>
                    </a:ext>
                  </a:extLst>
                </a:gridCol>
                <a:gridCol w="1068791">
                  <a:extLst>
                    <a:ext uri="{9D8B030D-6E8A-4147-A177-3AD203B41FA5}">
                      <a16:colId xmlns:a16="http://schemas.microsoft.com/office/drawing/2014/main" val="3949097692"/>
                    </a:ext>
                  </a:extLst>
                </a:gridCol>
                <a:gridCol w="1149964">
                  <a:extLst>
                    <a:ext uri="{9D8B030D-6E8A-4147-A177-3AD203B41FA5}">
                      <a16:colId xmlns:a16="http://schemas.microsoft.com/office/drawing/2014/main" val="41639947"/>
                    </a:ext>
                  </a:extLst>
                </a:gridCol>
                <a:gridCol w="1068791">
                  <a:extLst>
                    <a:ext uri="{9D8B030D-6E8A-4147-A177-3AD203B41FA5}">
                      <a16:colId xmlns:a16="http://schemas.microsoft.com/office/drawing/2014/main" val="460277251"/>
                    </a:ext>
                  </a:extLst>
                </a:gridCol>
                <a:gridCol w="1068791">
                  <a:extLst>
                    <a:ext uri="{9D8B030D-6E8A-4147-A177-3AD203B41FA5}">
                      <a16:colId xmlns:a16="http://schemas.microsoft.com/office/drawing/2014/main" val="860318727"/>
                    </a:ext>
                  </a:extLst>
                </a:gridCol>
                <a:gridCol w="1068791">
                  <a:extLst>
                    <a:ext uri="{9D8B030D-6E8A-4147-A177-3AD203B41FA5}">
                      <a16:colId xmlns:a16="http://schemas.microsoft.com/office/drawing/2014/main" val="1524915947"/>
                    </a:ext>
                  </a:extLst>
                </a:gridCol>
              </a:tblGrid>
              <a:tr h="194361">
                <a:tc>
                  <a:txBody>
                    <a:bodyPr/>
                    <a:lstStyle/>
                    <a:p>
                      <a:pPr algn="ctr" fontAlgn="t">
                        <a:spcBef>
                          <a:spcPts val="0"/>
                        </a:spcBef>
                        <a:spcAft>
                          <a:spcPts val="0"/>
                        </a:spcAft>
                      </a:pPr>
                      <a:r>
                        <a:rPr lang="en-US" sz="900" u="none" strike="noStrike" cap="none" spc="0">
                          <a:solidFill>
                            <a:schemeClr val="bg1"/>
                          </a:solidFill>
                          <a:effectLst/>
                        </a:rPr>
                        <a:t>Profile</a:t>
                      </a:r>
                      <a:endParaRPr lang="en-US" sz="900" b="0" i="0" u="none" strike="noStrike" cap="none" spc="0">
                        <a:solidFill>
                          <a:schemeClr val="bg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bg1"/>
                          </a:solidFill>
                          <a:effectLst/>
                        </a:rPr>
                        <a:t>Low</a:t>
                      </a:r>
                      <a:endParaRPr lang="en-US" sz="900" b="0" i="0" u="none" strike="noStrike" cap="none" spc="0">
                        <a:solidFill>
                          <a:schemeClr val="bg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bg1"/>
                          </a:solidFill>
                          <a:effectLst/>
                        </a:rPr>
                        <a:t>Enhanced</a:t>
                      </a:r>
                      <a:endParaRPr lang="en-US" sz="900" b="0" i="0" u="none" strike="noStrike" cap="none" spc="0">
                        <a:solidFill>
                          <a:schemeClr val="bg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bg1"/>
                          </a:solidFill>
                          <a:effectLst/>
                        </a:rPr>
                        <a:t>High</a:t>
                      </a:r>
                      <a:endParaRPr lang="en-US" sz="900" b="0" i="0" u="none" strike="noStrike" cap="none" spc="0">
                        <a:solidFill>
                          <a:schemeClr val="bg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bg1"/>
                          </a:solidFill>
                          <a:effectLst/>
                        </a:rPr>
                        <a:t>Specialized</a:t>
                      </a:r>
                      <a:endParaRPr lang="en-US" sz="900" b="0" i="0" u="none" strike="noStrike" cap="none" spc="0">
                        <a:solidFill>
                          <a:schemeClr val="bg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bg1"/>
                          </a:solidFill>
                          <a:effectLst/>
                        </a:rPr>
                        <a:t>Secured</a:t>
                      </a:r>
                      <a:endParaRPr lang="en-US" sz="900" b="0" i="0" u="none" strike="noStrike" cap="none" spc="0">
                        <a:solidFill>
                          <a:schemeClr val="bg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dirty="0">
                          <a:solidFill>
                            <a:schemeClr val="bg1"/>
                          </a:solidFill>
                          <a:effectLst/>
                        </a:rPr>
                        <a:t>Isolated</a:t>
                      </a:r>
                      <a:endParaRPr lang="en-US" sz="900" b="0" i="0" u="none" strike="noStrike" cap="none" spc="0" dirty="0">
                        <a:solidFill>
                          <a:schemeClr val="bg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94420930"/>
                  </a:ext>
                </a:extLst>
              </a:tr>
              <a:tr h="194361">
                <a:tc>
                  <a:txBody>
                    <a:bodyPr/>
                    <a:lstStyle/>
                    <a:p>
                      <a:pPr algn="ctr" fontAlgn="t">
                        <a:spcBef>
                          <a:spcPts val="0"/>
                        </a:spcBef>
                        <a:spcAft>
                          <a:spcPts val="0"/>
                        </a:spcAft>
                      </a:pPr>
                      <a:r>
                        <a:rPr lang="en-US" sz="900" u="none" strike="noStrike" cap="none" spc="0">
                          <a:solidFill>
                            <a:schemeClr val="tx1"/>
                          </a:solidFill>
                          <a:effectLst/>
                        </a:rPr>
                        <a:t>User in Azure AD</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1916262340"/>
                  </a:ext>
                </a:extLst>
              </a:tr>
              <a:tr h="194361">
                <a:tc>
                  <a:txBody>
                    <a:bodyPr/>
                    <a:lstStyle/>
                    <a:p>
                      <a:pPr algn="ctr" fontAlgn="t">
                        <a:spcBef>
                          <a:spcPts val="0"/>
                        </a:spcBef>
                        <a:spcAft>
                          <a:spcPts val="0"/>
                        </a:spcAft>
                      </a:pPr>
                      <a:r>
                        <a:rPr lang="en-US" sz="900" u="none" strike="noStrike" cap="none" spc="0">
                          <a:solidFill>
                            <a:schemeClr val="tx1"/>
                          </a:solidFill>
                          <a:effectLst/>
                        </a:rPr>
                        <a:t>Intune-managed</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dirty="0">
                          <a:solidFill>
                            <a:schemeClr val="tx1"/>
                          </a:solidFill>
                          <a:effectLst/>
                        </a:rPr>
                        <a:t>Yes</a:t>
                      </a:r>
                      <a:endParaRPr lang="en-US" sz="900" b="0" i="0" u="none" strike="noStrike" cap="none" spc="0" dirty="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4199996195"/>
                  </a:ext>
                </a:extLst>
              </a:tr>
              <a:tr h="194361">
                <a:tc>
                  <a:txBody>
                    <a:bodyPr/>
                    <a:lstStyle/>
                    <a:p>
                      <a:pPr algn="ctr" fontAlgn="t">
                        <a:spcBef>
                          <a:spcPts val="0"/>
                        </a:spcBef>
                        <a:spcAft>
                          <a:spcPts val="0"/>
                        </a:spcAft>
                      </a:pPr>
                      <a:r>
                        <a:rPr lang="en-US" sz="900" u="none" strike="noStrike" cap="none" spc="0">
                          <a:solidFill>
                            <a:schemeClr val="tx1"/>
                          </a:solidFill>
                          <a:effectLst/>
                        </a:rPr>
                        <a:t>Device - Azure AD registered</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1773872856"/>
                  </a:ext>
                </a:extLst>
              </a:tr>
              <a:tr h="194361">
                <a:tc>
                  <a:txBody>
                    <a:bodyPr/>
                    <a:lstStyle/>
                    <a:p>
                      <a:pPr algn="ctr" fontAlgn="t">
                        <a:spcBef>
                          <a:spcPts val="0"/>
                        </a:spcBef>
                        <a:spcAft>
                          <a:spcPts val="0"/>
                        </a:spcAft>
                      </a:pPr>
                      <a:r>
                        <a:rPr lang="en-US" sz="900" u="none" strike="noStrike" cap="none" spc="0">
                          <a:solidFill>
                            <a:schemeClr val="tx1"/>
                          </a:solidFill>
                          <a:effectLst/>
                        </a:rPr>
                        <a:t>Device - Azure AD joined</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1120716426"/>
                  </a:ext>
                </a:extLst>
              </a:tr>
              <a:tr h="318073">
                <a:tc>
                  <a:txBody>
                    <a:bodyPr/>
                    <a:lstStyle/>
                    <a:p>
                      <a:pPr algn="ctr" fontAlgn="t">
                        <a:spcBef>
                          <a:spcPts val="0"/>
                        </a:spcBef>
                        <a:spcAft>
                          <a:spcPts val="0"/>
                        </a:spcAft>
                      </a:pPr>
                      <a:r>
                        <a:rPr lang="en-US" sz="900" u="none" strike="noStrike" cap="none" spc="0" dirty="0">
                          <a:solidFill>
                            <a:schemeClr val="tx1"/>
                          </a:solidFill>
                          <a:effectLst/>
                        </a:rPr>
                        <a:t>Intune security baseline applied</a:t>
                      </a:r>
                      <a:endParaRPr lang="en-US" sz="900" b="0" i="0" u="none" strike="noStrike" cap="none" spc="0" dirty="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br>
                        <a:rPr lang="en-US" sz="900" u="none" strike="noStrike" cap="none" spc="0">
                          <a:solidFill>
                            <a:schemeClr val="tx1"/>
                          </a:solidFill>
                          <a:effectLst/>
                        </a:rPr>
                      </a:br>
                      <a:r>
                        <a:rPr lang="en-US" sz="900" u="none" strike="noStrike" cap="none" spc="0">
                          <a:solidFill>
                            <a:schemeClr val="tx1"/>
                          </a:solidFill>
                          <a:effectLst/>
                        </a:rPr>
                        <a:t>(Enhanced)</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br>
                        <a:rPr lang="en-US" sz="900" u="none" strike="noStrike" cap="none" spc="0">
                          <a:solidFill>
                            <a:schemeClr val="tx1"/>
                          </a:solidFill>
                          <a:effectLst/>
                        </a:rPr>
                      </a:br>
                      <a:r>
                        <a:rPr lang="en-US" sz="900" u="none" strike="noStrike" cap="none" spc="0">
                          <a:solidFill>
                            <a:schemeClr val="tx1"/>
                          </a:solidFill>
                          <a:effectLst/>
                        </a:rPr>
                        <a:t>(HighSecurity)</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br>
                        <a:rPr lang="en-US" sz="900" u="none" strike="noStrike" cap="none" spc="0">
                          <a:solidFill>
                            <a:schemeClr val="tx1"/>
                          </a:solidFill>
                          <a:effectLst/>
                        </a:rPr>
                      </a:br>
                      <a:r>
                        <a:rPr lang="en-US" sz="900" u="none" strike="noStrike" cap="none" spc="0">
                          <a:solidFill>
                            <a:schemeClr val="tx1"/>
                          </a:solidFill>
                          <a:effectLst/>
                        </a:rPr>
                        <a:t>(NCSC)</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br>
                        <a:rPr lang="en-US" sz="900" u="none" strike="noStrike" cap="none" spc="0">
                          <a:solidFill>
                            <a:schemeClr val="tx1"/>
                          </a:solidFill>
                          <a:effectLst/>
                        </a:rPr>
                      </a:br>
                      <a:r>
                        <a:rPr lang="en-US" sz="900" u="none" strike="noStrike" cap="none" spc="0">
                          <a:solidFill>
                            <a:schemeClr val="tx1"/>
                          </a:solidFill>
                          <a:effectLst/>
                        </a:rPr>
                        <a:t>(Secured)</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NA</a:t>
                      </a:r>
                      <a:endParaRPr lang="en-US" sz="900" b="0" i="0" u="none" strike="noStrike" cap="none" spc="0">
                        <a:solidFill>
                          <a:schemeClr val="tx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3967313933"/>
                  </a:ext>
                </a:extLst>
              </a:tr>
              <a:tr h="194361">
                <a:tc>
                  <a:txBody>
                    <a:bodyPr/>
                    <a:lstStyle/>
                    <a:p>
                      <a:pPr algn="ctr" fontAlgn="t">
                        <a:spcBef>
                          <a:spcPts val="0"/>
                        </a:spcBef>
                        <a:spcAft>
                          <a:spcPts val="0"/>
                        </a:spcAft>
                      </a:pPr>
                      <a:r>
                        <a:rPr lang="en-US" sz="900" u="none" strike="noStrike" cap="none" spc="0">
                          <a:solidFill>
                            <a:schemeClr val="tx1"/>
                          </a:solidFill>
                          <a:effectLst/>
                        </a:rPr>
                        <a:t>Hardware meets secure Windows 10 Standards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944387735"/>
                  </a:ext>
                </a:extLst>
              </a:tr>
              <a:tr h="194361">
                <a:tc>
                  <a:txBody>
                    <a:bodyPr/>
                    <a:lstStyle/>
                    <a:p>
                      <a:pPr algn="ctr" fontAlgn="t">
                        <a:spcBef>
                          <a:spcPts val="0"/>
                        </a:spcBef>
                        <a:spcAft>
                          <a:spcPts val="0"/>
                        </a:spcAft>
                      </a:pPr>
                      <a:r>
                        <a:rPr lang="en-US" sz="900" u="none" strike="noStrike" cap="none" spc="0">
                          <a:solidFill>
                            <a:schemeClr val="tx1"/>
                          </a:solidFill>
                          <a:effectLst/>
                        </a:rPr>
                        <a:t>Microsoft Defender ATP enabled</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2356349305"/>
                  </a:ext>
                </a:extLst>
              </a:tr>
              <a:tr h="194361">
                <a:tc>
                  <a:txBody>
                    <a:bodyPr/>
                    <a:lstStyle/>
                    <a:p>
                      <a:pPr algn="ctr" fontAlgn="t">
                        <a:spcBef>
                          <a:spcPts val="0"/>
                        </a:spcBef>
                        <a:spcAft>
                          <a:spcPts val="0"/>
                        </a:spcAft>
                      </a:pPr>
                      <a:r>
                        <a:rPr lang="en-US" sz="900" u="none" strike="noStrike" cap="none" spc="0">
                          <a:solidFill>
                            <a:schemeClr val="tx1"/>
                          </a:solidFill>
                          <a:effectLst/>
                        </a:rPr>
                        <a:t>Removal of admin rights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3468270569"/>
                  </a:ext>
                </a:extLst>
              </a:tr>
              <a:tr h="194361">
                <a:tc>
                  <a:txBody>
                    <a:bodyPr/>
                    <a:lstStyle/>
                    <a:p>
                      <a:pPr algn="ctr" fontAlgn="t">
                        <a:spcBef>
                          <a:spcPts val="0"/>
                        </a:spcBef>
                        <a:spcAft>
                          <a:spcPts val="0"/>
                        </a:spcAft>
                      </a:pPr>
                      <a:r>
                        <a:rPr lang="en-US" sz="900" u="none" strike="noStrike" cap="none" spc="0">
                          <a:solidFill>
                            <a:schemeClr val="tx1"/>
                          </a:solidFill>
                          <a:effectLst/>
                        </a:rPr>
                        <a:t>Deployment using Microsoft Autopilot</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3715505503"/>
                  </a:ext>
                </a:extLst>
              </a:tr>
              <a:tr h="194361">
                <a:tc>
                  <a:txBody>
                    <a:bodyPr/>
                    <a:lstStyle/>
                    <a:p>
                      <a:pPr algn="ctr" fontAlgn="t">
                        <a:spcBef>
                          <a:spcPts val="0"/>
                        </a:spcBef>
                        <a:spcAft>
                          <a:spcPts val="0"/>
                        </a:spcAft>
                      </a:pPr>
                      <a:r>
                        <a:rPr lang="en-US" sz="900" u="none" strike="noStrike" cap="none" spc="0">
                          <a:solidFill>
                            <a:schemeClr val="tx1"/>
                          </a:solidFill>
                          <a:effectLst/>
                        </a:rPr>
                        <a:t>Apps installed only by Intune</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699822853"/>
                  </a:ext>
                </a:extLst>
              </a:tr>
              <a:tr h="194361">
                <a:tc>
                  <a:txBody>
                    <a:bodyPr/>
                    <a:lstStyle/>
                    <a:p>
                      <a:pPr algn="ctr" fontAlgn="t">
                        <a:spcBef>
                          <a:spcPts val="0"/>
                        </a:spcBef>
                        <a:spcAft>
                          <a:spcPts val="0"/>
                        </a:spcAft>
                      </a:pPr>
                      <a:r>
                        <a:rPr lang="en-US" sz="900" u="none" strike="noStrike" cap="none" spc="0">
                          <a:solidFill>
                            <a:schemeClr val="tx1"/>
                          </a:solidFill>
                          <a:effectLst/>
                        </a:rPr>
                        <a:t>URLs restricted to approved list</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a:solidFill>
                            <a:schemeClr val="tx1"/>
                          </a:solidFill>
                          <a:effectLst/>
                        </a:rPr>
                        <a:t>Yes</a:t>
                      </a:r>
                      <a:endParaRPr lang="en-US" sz="900" b="0" i="0" u="none" strike="noStrike" cap="none" spc="0">
                        <a:solidFill>
                          <a:schemeClr val="tx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2677818379"/>
                  </a:ext>
                </a:extLst>
              </a:tr>
              <a:tr h="194361">
                <a:tc>
                  <a:txBody>
                    <a:bodyPr/>
                    <a:lstStyle/>
                    <a:p>
                      <a:pPr algn="ctr" fontAlgn="t">
                        <a:spcBef>
                          <a:spcPts val="0"/>
                        </a:spcBef>
                        <a:spcAft>
                          <a:spcPts val="0"/>
                        </a:spcAft>
                      </a:pPr>
                      <a:r>
                        <a:rPr lang="en-US" sz="900" u="none" strike="noStrike" cap="none" spc="0">
                          <a:solidFill>
                            <a:schemeClr val="tx1"/>
                          </a:solidFill>
                          <a:effectLst/>
                        </a:rPr>
                        <a:t>Internet blocked (inbound/outbound)</a:t>
                      </a: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endParaRPr lang="en-US" sz="900" b="0" i="0" u="none" strike="noStrike" cap="none" spc="0">
                        <a:solidFill>
                          <a:schemeClr val="tx1"/>
                        </a:solidFill>
                        <a:effectLst/>
                        <a:latin typeface="Arial" panose="020B0604020202020204" pitchFamily="34" charset="0"/>
                      </a:endParaRPr>
                    </a:p>
                  </a:txBody>
                  <a:tcPr marL="12827" marR="12827" marT="6414" marB="52213"/>
                </a:tc>
                <a:tc>
                  <a:txBody>
                    <a:bodyPr/>
                    <a:lstStyle/>
                    <a:p>
                      <a:pPr algn="ctr" fontAlgn="t">
                        <a:spcBef>
                          <a:spcPts val="0"/>
                        </a:spcBef>
                        <a:spcAft>
                          <a:spcPts val="0"/>
                        </a:spcAft>
                      </a:pPr>
                      <a:r>
                        <a:rPr lang="en-US" sz="900" u="none" strike="noStrike" cap="none" spc="0" dirty="0">
                          <a:solidFill>
                            <a:schemeClr val="tx1"/>
                          </a:solidFill>
                          <a:effectLst/>
                        </a:rPr>
                        <a:t>Yes</a:t>
                      </a:r>
                      <a:endParaRPr lang="en-US" sz="900" b="0" i="0" u="none" strike="noStrike" cap="none" spc="0" dirty="0">
                        <a:solidFill>
                          <a:schemeClr val="tx1"/>
                        </a:solidFill>
                        <a:effectLst/>
                        <a:latin typeface="Arial" panose="020B0604020202020204" pitchFamily="34" charset="0"/>
                      </a:endParaRPr>
                    </a:p>
                  </a:txBody>
                  <a:tcPr marL="12827" marR="12827" marT="6414" marB="52213"/>
                </a:tc>
                <a:extLst>
                  <a:ext uri="{0D108BD9-81ED-4DB2-BD59-A6C34878D82A}">
                    <a16:rowId xmlns:a16="http://schemas.microsoft.com/office/drawing/2014/main" val="2876807292"/>
                  </a:ext>
                </a:extLst>
              </a:tr>
            </a:tbl>
          </a:graphicData>
        </a:graphic>
      </p:graphicFrame>
      <p:sp>
        <p:nvSpPr>
          <p:cNvPr id="6" name="Rectangle 5">
            <a:extLst>
              <a:ext uri="{FF2B5EF4-FFF2-40B4-BE49-F238E27FC236}">
                <a16:creationId xmlns:a16="http://schemas.microsoft.com/office/drawing/2014/main" id="{789CB962-6F59-4B8B-8BBB-BB22013E90E2}"/>
              </a:ext>
            </a:extLst>
          </p:cNvPr>
          <p:cNvSpPr/>
          <p:nvPr/>
        </p:nvSpPr>
        <p:spPr>
          <a:xfrm>
            <a:off x="1155183" y="2336412"/>
            <a:ext cx="9646531" cy="1080568"/>
          </a:xfrm>
          <a:prstGeom prst="rect">
            <a:avLst/>
          </a:prstGeom>
          <a:solidFill>
            <a:schemeClr val="bg1">
              <a:alpha val="4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 </a:t>
            </a:r>
          </a:p>
        </p:txBody>
      </p:sp>
      <p:sp>
        <p:nvSpPr>
          <p:cNvPr id="7" name="Arrow: Pentagon 6">
            <a:extLst>
              <a:ext uri="{FF2B5EF4-FFF2-40B4-BE49-F238E27FC236}">
                <a16:creationId xmlns:a16="http://schemas.microsoft.com/office/drawing/2014/main" id="{09761789-3B5A-4266-AB41-B38684F16CDE}"/>
              </a:ext>
            </a:extLst>
          </p:cNvPr>
          <p:cNvSpPr/>
          <p:nvPr/>
        </p:nvSpPr>
        <p:spPr bwMode="auto">
          <a:xfrm>
            <a:off x="4592663" y="2382637"/>
            <a:ext cx="2650211" cy="274281"/>
          </a:xfrm>
          <a:prstGeom prst="homePlate">
            <a:avLst/>
          </a:prstGeom>
          <a:gradFill flip="none" rotWithShape="1">
            <a:gsLst>
              <a:gs pos="0">
                <a:srgbClr val="7F7F7F"/>
              </a:gs>
              <a:gs pos="98230">
                <a:schemeClr val="bg1"/>
              </a:gs>
              <a:gs pos="70000">
                <a:srgbClr val="107C10"/>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200" b="1" spc="120">
                <a:gradFill>
                  <a:gsLst>
                    <a:gs pos="0">
                      <a:srgbClr val="FFFFFF"/>
                    </a:gs>
                    <a:gs pos="100000">
                      <a:srgbClr val="FFFFFF"/>
                    </a:gs>
                  </a:gsLst>
                  <a:lin ang="5400000" scaled="0"/>
                </a:gradFill>
                <a:latin typeface="Segoe UI"/>
                <a:ea typeface="Segoe UI" pitchFamily="34" charset="0"/>
                <a:cs typeface="Segoe UI" pitchFamily="34" charset="0"/>
              </a:rPr>
              <a:t>STANDARD USERS</a:t>
            </a:r>
          </a:p>
        </p:txBody>
      </p:sp>
      <p:sp>
        <p:nvSpPr>
          <p:cNvPr id="8" name="Arrow: Pentagon 7">
            <a:extLst>
              <a:ext uri="{FF2B5EF4-FFF2-40B4-BE49-F238E27FC236}">
                <a16:creationId xmlns:a16="http://schemas.microsoft.com/office/drawing/2014/main" id="{1F9D8275-A2D1-49A8-AA82-8319EAB4A966}"/>
              </a:ext>
            </a:extLst>
          </p:cNvPr>
          <p:cNvSpPr/>
          <p:nvPr/>
        </p:nvSpPr>
        <p:spPr bwMode="auto">
          <a:xfrm>
            <a:off x="7547674" y="3069155"/>
            <a:ext cx="3254039" cy="274281"/>
          </a:xfrm>
          <a:prstGeom prst="homePlate">
            <a:avLst/>
          </a:prstGeom>
          <a:gradFill>
            <a:gsLst>
              <a:gs pos="0">
                <a:srgbClr val="A70000"/>
              </a:gs>
              <a:gs pos="98230">
                <a:schemeClr val="bg1"/>
              </a:gs>
              <a:gs pos="70000">
                <a:srgbClr val="FF2F2F"/>
              </a:gs>
            </a:gsLst>
            <a:lin ang="10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200" b="1" spc="120">
                <a:gradFill>
                  <a:gsLst>
                    <a:gs pos="0">
                      <a:srgbClr val="FFFFFF"/>
                    </a:gs>
                    <a:gs pos="100000">
                      <a:srgbClr val="FFFFFF"/>
                    </a:gs>
                  </a:gsLst>
                  <a:lin ang="5400000" scaled="0"/>
                </a:gradFill>
                <a:latin typeface="Segoe UI"/>
                <a:ea typeface="Segoe UI" pitchFamily="34" charset="0"/>
                <a:cs typeface="Segoe UI" pitchFamily="34" charset="0"/>
              </a:rPr>
              <a:t>IT OPERATIONS</a:t>
            </a:r>
          </a:p>
        </p:txBody>
      </p:sp>
      <p:sp>
        <p:nvSpPr>
          <p:cNvPr id="9" name="Rectangle 8">
            <a:extLst>
              <a:ext uri="{FF2B5EF4-FFF2-40B4-BE49-F238E27FC236}">
                <a16:creationId xmlns:a16="http://schemas.microsoft.com/office/drawing/2014/main" id="{120C0673-7BE7-4E69-89EB-4A7996356E7E}"/>
              </a:ext>
            </a:extLst>
          </p:cNvPr>
          <p:cNvSpPr/>
          <p:nvPr/>
        </p:nvSpPr>
        <p:spPr>
          <a:xfrm>
            <a:off x="1163737" y="2347975"/>
            <a:ext cx="1128485" cy="1063997"/>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gradFill>
                  <a:gsLst>
                    <a:gs pos="0">
                      <a:schemeClr val="bg1"/>
                    </a:gs>
                    <a:gs pos="100000">
                      <a:schemeClr val="bg1"/>
                    </a:gs>
                  </a:gsLst>
                  <a:lin ang="5400000" scaled="1"/>
                </a:gradFill>
              </a:rPr>
              <a:t>ROLES</a:t>
            </a:r>
            <a:r>
              <a:rPr lang="en-US" sz="1400"/>
              <a:t> </a:t>
            </a:r>
          </a:p>
        </p:txBody>
      </p:sp>
      <p:sp>
        <p:nvSpPr>
          <p:cNvPr id="11" name="Arrow: Pentagon 10">
            <a:extLst>
              <a:ext uri="{FF2B5EF4-FFF2-40B4-BE49-F238E27FC236}">
                <a16:creationId xmlns:a16="http://schemas.microsoft.com/office/drawing/2014/main" id="{79C673C6-2048-4CDA-8E35-A7CFFCE9FAC0}"/>
              </a:ext>
            </a:extLst>
          </p:cNvPr>
          <p:cNvSpPr/>
          <p:nvPr/>
        </p:nvSpPr>
        <p:spPr bwMode="auto">
          <a:xfrm>
            <a:off x="5889960" y="2706593"/>
            <a:ext cx="3326365" cy="274281"/>
          </a:xfrm>
          <a:prstGeom prst="homePlate">
            <a:avLst/>
          </a:prstGeom>
          <a:gradFill>
            <a:gsLst>
              <a:gs pos="0">
                <a:srgbClr val="B1AA09"/>
              </a:gs>
              <a:gs pos="98230">
                <a:schemeClr val="bg1"/>
              </a:gs>
              <a:gs pos="70000">
                <a:srgbClr val="EE9900"/>
              </a:gs>
            </a:gsLst>
            <a:lin ang="10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100" b="1" spc="120" dirty="0">
                <a:gradFill>
                  <a:gsLst>
                    <a:gs pos="0">
                      <a:srgbClr val="FFFFFF"/>
                    </a:gs>
                    <a:gs pos="100000">
                      <a:srgbClr val="FFFFFF"/>
                    </a:gs>
                  </a:gsLst>
                  <a:lin ang="5400000" scaled="0"/>
                </a:gradFill>
                <a:latin typeface="Segoe UI"/>
                <a:ea typeface="Segoe UI" pitchFamily="34" charset="0"/>
                <a:cs typeface="Segoe UI" pitchFamily="34" charset="0"/>
              </a:rPr>
              <a:t>HIGH IMPACT USERS / DEVELOPERS</a:t>
            </a:r>
          </a:p>
        </p:txBody>
      </p:sp>
      <p:sp>
        <p:nvSpPr>
          <p:cNvPr id="3" name="Rectangle 2">
            <a:extLst>
              <a:ext uri="{FF2B5EF4-FFF2-40B4-BE49-F238E27FC236}">
                <a16:creationId xmlns:a16="http://schemas.microsoft.com/office/drawing/2014/main" id="{3DD5F44C-8511-4FAC-A91F-224FB7091528}"/>
              </a:ext>
            </a:extLst>
          </p:cNvPr>
          <p:cNvSpPr/>
          <p:nvPr/>
        </p:nvSpPr>
        <p:spPr>
          <a:xfrm>
            <a:off x="5372746" y="3441021"/>
            <a:ext cx="1084881" cy="27761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81BCE2-830B-43B0-A1BD-042A9B918814}"/>
              </a:ext>
            </a:extLst>
          </p:cNvPr>
          <p:cNvSpPr/>
          <p:nvPr/>
        </p:nvSpPr>
        <p:spPr>
          <a:xfrm>
            <a:off x="8673884" y="3422304"/>
            <a:ext cx="1084881" cy="27761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89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48E8F8DA-5D9E-4A2C-BD95-8E7AD3CABAB8}"/>
              </a:ext>
            </a:extLst>
          </p:cNvPr>
          <p:cNvGrpSpPr/>
          <p:nvPr/>
        </p:nvGrpSpPr>
        <p:grpSpPr>
          <a:xfrm>
            <a:off x="9568805" y="4075579"/>
            <a:ext cx="870688" cy="984520"/>
            <a:chOff x="7784848" y="2335325"/>
            <a:chExt cx="853694" cy="965304"/>
          </a:xfrm>
        </p:grpSpPr>
        <p:pic>
          <p:nvPicPr>
            <p:cNvPr id="25" name="Picture 24">
              <a:extLst>
                <a:ext uri="{FF2B5EF4-FFF2-40B4-BE49-F238E27FC236}">
                  <a16:creationId xmlns:a16="http://schemas.microsoft.com/office/drawing/2014/main" id="{70829E05-14AB-4495-8660-31052133F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473" y="2335325"/>
              <a:ext cx="613201" cy="613201"/>
            </a:xfrm>
            <a:prstGeom prst="rect">
              <a:avLst/>
            </a:prstGeom>
          </p:spPr>
        </p:pic>
        <p:sp>
          <p:nvSpPr>
            <p:cNvPr id="26" name="TextBox 25">
              <a:extLst>
                <a:ext uri="{FF2B5EF4-FFF2-40B4-BE49-F238E27FC236}">
                  <a16:creationId xmlns:a16="http://schemas.microsoft.com/office/drawing/2014/main" id="{8BC0B9B6-36C8-486E-83D2-7A42B521A221}"/>
                </a:ext>
              </a:extLst>
            </p:cNvPr>
            <p:cNvSpPr txBox="1"/>
            <p:nvPr/>
          </p:nvSpPr>
          <p:spPr>
            <a:xfrm>
              <a:off x="7784848" y="2988423"/>
              <a:ext cx="853694" cy="312206"/>
            </a:xfrm>
            <a:prstGeom prst="rect">
              <a:avLst/>
            </a:prstGeom>
            <a:noFill/>
          </p:spPr>
          <p:txBody>
            <a:bodyPr wrap="none" rtlCol="0">
              <a:spAutoFit/>
            </a:bodyPr>
            <a:lstStyle/>
            <a:p>
              <a:pPr algn="ctr" defTabSz="932597"/>
              <a:r>
                <a:rPr lang="en-US" sz="1400">
                  <a:solidFill>
                    <a:prstClr val="black"/>
                  </a:solidFill>
                </a:rPr>
                <a:t>Azure AD</a:t>
              </a:r>
            </a:p>
          </p:txBody>
        </p:sp>
      </p:grpSp>
      <p:grpSp>
        <p:nvGrpSpPr>
          <p:cNvPr id="19" name="Group 18">
            <a:extLst>
              <a:ext uri="{FF2B5EF4-FFF2-40B4-BE49-F238E27FC236}">
                <a16:creationId xmlns:a16="http://schemas.microsoft.com/office/drawing/2014/main" id="{BF2EF58D-68CC-40A7-B8B7-92CE7F83DBDC}"/>
              </a:ext>
            </a:extLst>
          </p:cNvPr>
          <p:cNvGrpSpPr/>
          <p:nvPr/>
        </p:nvGrpSpPr>
        <p:grpSpPr>
          <a:xfrm>
            <a:off x="1728341" y="4075579"/>
            <a:ext cx="1364913" cy="1029547"/>
            <a:chOff x="1728341" y="4075579"/>
            <a:chExt cx="1364913" cy="1029547"/>
          </a:xfrm>
        </p:grpSpPr>
        <p:pic>
          <p:nvPicPr>
            <p:cNvPr id="31" name="Picture 30">
              <a:extLst>
                <a:ext uri="{FF2B5EF4-FFF2-40B4-BE49-F238E27FC236}">
                  <a16:creationId xmlns:a16="http://schemas.microsoft.com/office/drawing/2014/main" id="{892A1889-EAF4-4325-98C6-28E89EB6E664}"/>
                </a:ext>
              </a:extLst>
            </p:cNvPr>
            <p:cNvPicPr>
              <a:picLocks noChangeAspect="1"/>
            </p:cNvPicPr>
            <p:nvPr/>
          </p:nvPicPr>
          <p:blipFill>
            <a:blip r:embed="rId4"/>
            <a:stretch>
              <a:fillRect/>
            </a:stretch>
          </p:blipFill>
          <p:spPr>
            <a:xfrm>
              <a:off x="2461351" y="4075579"/>
              <a:ext cx="631903" cy="619867"/>
            </a:xfrm>
            <a:prstGeom prst="rect">
              <a:avLst/>
            </a:prstGeom>
          </p:spPr>
        </p:pic>
        <p:sp>
          <p:nvSpPr>
            <p:cNvPr id="32" name="TextBox 31">
              <a:extLst>
                <a:ext uri="{FF2B5EF4-FFF2-40B4-BE49-F238E27FC236}">
                  <a16:creationId xmlns:a16="http://schemas.microsoft.com/office/drawing/2014/main" id="{FBA7D8A9-2467-4095-9B44-63EB446891D2}"/>
                </a:ext>
              </a:extLst>
            </p:cNvPr>
            <p:cNvSpPr txBox="1"/>
            <p:nvPr/>
          </p:nvSpPr>
          <p:spPr>
            <a:xfrm>
              <a:off x="1728341" y="4674239"/>
              <a:ext cx="1315093" cy="430887"/>
            </a:xfrm>
            <a:prstGeom prst="rect">
              <a:avLst/>
            </a:prstGeom>
            <a:noFill/>
          </p:spPr>
          <p:txBody>
            <a:bodyPr wrap="square" rtlCol="0">
              <a:spAutoFit/>
            </a:bodyPr>
            <a:lstStyle/>
            <a:p>
              <a:pPr algn="ctr" defTabSz="932597"/>
              <a:r>
                <a:rPr lang="en-US" sz="1100">
                  <a:solidFill>
                    <a:prstClr val="black"/>
                  </a:solidFill>
                </a:rPr>
                <a:t>Windows</a:t>
              </a:r>
            </a:p>
            <a:p>
              <a:pPr algn="ctr" defTabSz="932597"/>
              <a:r>
                <a:rPr lang="en-US" sz="1100">
                  <a:solidFill>
                    <a:prstClr val="black"/>
                  </a:solidFill>
                </a:rPr>
                <a:t> Autopilot</a:t>
              </a:r>
            </a:p>
          </p:txBody>
        </p:sp>
      </p:grpSp>
      <p:cxnSp>
        <p:nvCxnSpPr>
          <p:cNvPr id="45" name="Straight Arrow Connector 44">
            <a:extLst>
              <a:ext uri="{FF2B5EF4-FFF2-40B4-BE49-F238E27FC236}">
                <a16:creationId xmlns:a16="http://schemas.microsoft.com/office/drawing/2014/main" id="{1D54A692-3D39-47DF-B3FD-55896FEC3B14}"/>
              </a:ext>
            </a:extLst>
          </p:cNvPr>
          <p:cNvCxnSpPr>
            <a:cxnSpLocks/>
            <a:endCxn id="31" idx="0"/>
          </p:cNvCxnSpPr>
          <p:nvPr/>
        </p:nvCxnSpPr>
        <p:spPr>
          <a:xfrm>
            <a:off x="2764487" y="2725095"/>
            <a:ext cx="12816" cy="13504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E262D3BB-3404-4E4D-918F-374EAA62CD2F}"/>
              </a:ext>
            </a:extLst>
          </p:cNvPr>
          <p:cNvCxnSpPr>
            <a:cxnSpLocks/>
            <a:endCxn id="31" idx="2"/>
          </p:cNvCxnSpPr>
          <p:nvPr/>
        </p:nvCxnSpPr>
        <p:spPr>
          <a:xfrm rot="10800000">
            <a:off x="2777303" y="4695446"/>
            <a:ext cx="1898932" cy="1685660"/>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3" name="Graphic 92" descr="User">
            <a:extLst>
              <a:ext uri="{FF2B5EF4-FFF2-40B4-BE49-F238E27FC236}">
                <a16:creationId xmlns:a16="http://schemas.microsoft.com/office/drawing/2014/main" id="{F4070103-9BBB-4C56-B45D-164F42743E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6235" y="6065683"/>
            <a:ext cx="604838" cy="604838"/>
          </a:xfrm>
          <a:prstGeom prst="rect">
            <a:avLst/>
          </a:prstGeom>
        </p:spPr>
      </p:pic>
      <p:cxnSp>
        <p:nvCxnSpPr>
          <p:cNvPr id="95" name="Straight Arrow Connector 94">
            <a:extLst>
              <a:ext uri="{FF2B5EF4-FFF2-40B4-BE49-F238E27FC236}">
                <a16:creationId xmlns:a16="http://schemas.microsoft.com/office/drawing/2014/main" id="{36C190C2-B619-4C04-8C98-9EB928FF9BAC}"/>
              </a:ext>
            </a:extLst>
          </p:cNvPr>
          <p:cNvCxnSpPr>
            <a:cxnSpLocks/>
            <a:stCxn id="93" idx="0"/>
          </p:cNvCxnSpPr>
          <p:nvPr/>
        </p:nvCxnSpPr>
        <p:spPr>
          <a:xfrm flipV="1">
            <a:off x="4978654" y="5767099"/>
            <a:ext cx="0" cy="2985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BBB3B584-ACDE-4CFF-ABAC-CEDB4B6CD827}"/>
              </a:ext>
            </a:extLst>
          </p:cNvPr>
          <p:cNvCxnSpPr>
            <a:cxnSpLocks/>
            <a:stCxn id="31" idx="3"/>
          </p:cNvCxnSpPr>
          <p:nvPr/>
        </p:nvCxnSpPr>
        <p:spPr>
          <a:xfrm>
            <a:off x="3093254" y="4385513"/>
            <a:ext cx="363671" cy="1474"/>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1E7DB644-D7EB-474F-B1C8-33D2515D010B}"/>
              </a:ext>
            </a:extLst>
          </p:cNvPr>
          <p:cNvGrpSpPr/>
          <p:nvPr/>
        </p:nvGrpSpPr>
        <p:grpSpPr>
          <a:xfrm>
            <a:off x="7473198" y="4098481"/>
            <a:ext cx="703462" cy="959168"/>
            <a:chOff x="4425761" y="5148533"/>
            <a:chExt cx="793766" cy="1212886"/>
          </a:xfrm>
        </p:grpSpPr>
        <p:pic>
          <p:nvPicPr>
            <p:cNvPr id="99" name="Picture 98">
              <a:extLst>
                <a:ext uri="{FF2B5EF4-FFF2-40B4-BE49-F238E27FC236}">
                  <a16:creationId xmlns:a16="http://schemas.microsoft.com/office/drawing/2014/main" id="{93D061B7-298A-4D30-9046-9521CF35D559}"/>
                </a:ext>
              </a:extLst>
            </p:cNvPr>
            <p:cNvPicPr>
              <a:picLocks noChangeAspect="1"/>
            </p:cNvPicPr>
            <p:nvPr/>
          </p:nvPicPr>
          <p:blipFill>
            <a:blip r:embed="rId7"/>
            <a:stretch>
              <a:fillRect/>
            </a:stretch>
          </p:blipFill>
          <p:spPr>
            <a:xfrm>
              <a:off x="4426437" y="5148533"/>
              <a:ext cx="749258" cy="806893"/>
            </a:xfrm>
            <a:prstGeom prst="rect">
              <a:avLst/>
            </a:prstGeom>
          </p:spPr>
        </p:pic>
        <p:sp>
          <p:nvSpPr>
            <p:cNvPr id="100" name="TextBox 99">
              <a:extLst>
                <a:ext uri="{FF2B5EF4-FFF2-40B4-BE49-F238E27FC236}">
                  <a16:creationId xmlns:a16="http://schemas.microsoft.com/office/drawing/2014/main" id="{6D92BA7A-4DC4-4D44-898B-FA811A97A36B}"/>
                </a:ext>
              </a:extLst>
            </p:cNvPr>
            <p:cNvSpPr txBox="1"/>
            <p:nvPr/>
          </p:nvSpPr>
          <p:spPr>
            <a:xfrm>
              <a:off x="4425761" y="5972229"/>
              <a:ext cx="793766" cy="389190"/>
            </a:xfrm>
            <a:prstGeom prst="rect">
              <a:avLst/>
            </a:prstGeom>
            <a:noFill/>
          </p:spPr>
          <p:txBody>
            <a:bodyPr wrap="square" rtlCol="0">
              <a:spAutoFit/>
            </a:bodyPr>
            <a:lstStyle/>
            <a:p>
              <a:pPr algn="ctr" defTabSz="932597"/>
              <a:r>
                <a:rPr lang="en-US" sz="1400" dirty="0">
                  <a:solidFill>
                    <a:prstClr val="black"/>
                  </a:solidFill>
                </a:rPr>
                <a:t>Intune</a:t>
              </a:r>
            </a:p>
          </p:txBody>
        </p:sp>
      </p:grpSp>
      <p:cxnSp>
        <p:nvCxnSpPr>
          <p:cNvPr id="116" name="Connector: Elbow 115">
            <a:extLst>
              <a:ext uri="{FF2B5EF4-FFF2-40B4-BE49-F238E27FC236}">
                <a16:creationId xmlns:a16="http://schemas.microsoft.com/office/drawing/2014/main" id="{03B4280B-0283-4E84-BAE4-2A48F965606C}"/>
              </a:ext>
            </a:extLst>
          </p:cNvPr>
          <p:cNvCxnSpPr>
            <a:cxnSpLocks/>
            <a:stCxn id="93" idx="3"/>
            <a:endCxn id="26" idx="2"/>
          </p:cNvCxnSpPr>
          <p:nvPr/>
        </p:nvCxnSpPr>
        <p:spPr>
          <a:xfrm flipV="1">
            <a:off x="5281073" y="5060099"/>
            <a:ext cx="4723076" cy="1308003"/>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2" name="Title 141">
            <a:extLst>
              <a:ext uri="{FF2B5EF4-FFF2-40B4-BE49-F238E27FC236}">
                <a16:creationId xmlns:a16="http://schemas.microsoft.com/office/drawing/2014/main" id="{5921E4F2-A45F-43ED-A1DD-5E6C43762A84}"/>
              </a:ext>
            </a:extLst>
          </p:cNvPr>
          <p:cNvSpPr>
            <a:spLocks noGrp="1"/>
          </p:cNvSpPr>
          <p:nvPr>
            <p:ph type="title"/>
          </p:nvPr>
        </p:nvSpPr>
        <p:spPr/>
        <p:txBody>
          <a:bodyPr>
            <a:normAutofit/>
          </a:bodyPr>
          <a:lstStyle/>
          <a:p>
            <a:r>
              <a:rPr lang="en-US" dirty="0"/>
              <a:t>Enhanced Workstation </a:t>
            </a:r>
          </a:p>
        </p:txBody>
      </p:sp>
      <p:grpSp>
        <p:nvGrpSpPr>
          <p:cNvPr id="18" name="Group 17">
            <a:extLst>
              <a:ext uri="{FF2B5EF4-FFF2-40B4-BE49-F238E27FC236}">
                <a16:creationId xmlns:a16="http://schemas.microsoft.com/office/drawing/2014/main" id="{9D2614C9-FC8F-445D-8831-CF10F61135D8}"/>
              </a:ext>
            </a:extLst>
          </p:cNvPr>
          <p:cNvGrpSpPr/>
          <p:nvPr/>
        </p:nvGrpSpPr>
        <p:grpSpPr>
          <a:xfrm>
            <a:off x="6595753" y="3744612"/>
            <a:ext cx="891388" cy="1005260"/>
            <a:chOff x="6595753" y="3744612"/>
            <a:chExt cx="891388" cy="1005260"/>
          </a:xfrm>
        </p:grpSpPr>
        <p:sp>
          <p:nvSpPr>
            <p:cNvPr id="89" name="TextBox 88">
              <a:extLst>
                <a:ext uri="{FF2B5EF4-FFF2-40B4-BE49-F238E27FC236}">
                  <a16:creationId xmlns:a16="http://schemas.microsoft.com/office/drawing/2014/main" id="{B0E8FD0D-1D88-46A3-99F9-5ADAAC65D244}"/>
                </a:ext>
              </a:extLst>
            </p:cNvPr>
            <p:cNvSpPr txBox="1"/>
            <p:nvPr/>
          </p:nvSpPr>
          <p:spPr>
            <a:xfrm>
              <a:off x="6690179" y="4488262"/>
              <a:ext cx="691791" cy="261610"/>
            </a:xfrm>
            <a:prstGeom prst="rect">
              <a:avLst/>
            </a:prstGeom>
            <a:noFill/>
          </p:spPr>
          <p:txBody>
            <a:bodyPr wrap="square" rtlCol="0">
              <a:spAutoFit/>
            </a:bodyPr>
            <a:lstStyle/>
            <a:p>
              <a:pPr algn="ctr"/>
              <a:r>
                <a:rPr lang="en-US" sz="1100"/>
                <a:t>Policies</a:t>
              </a:r>
              <a:endParaRPr lang="en-US" sz="1100" baseline="30000"/>
            </a:p>
          </p:txBody>
        </p:sp>
        <p:sp>
          <p:nvSpPr>
            <p:cNvPr id="143" name="TextBox 142">
              <a:extLst>
                <a:ext uri="{FF2B5EF4-FFF2-40B4-BE49-F238E27FC236}">
                  <a16:creationId xmlns:a16="http://schemas.microsoft.com/office/drawing/2014/main" id="{AC7B4EAA-7745-4161-ABC1-1CDDEDEC9ABD}"/>
                </a:ext>
              </a:extLst>
            </p:cNvPr>
            <p:cNvSpPr txBox="1"/>
            <p:nvPr/>
          </p:nvSpPr>
          <p:spPr>
            <a:xfrm>
              <a:off x="6595753" y="3744612"/>
              <a:ext cx="891388" cy="430887"/>
            </a:xfrm>
            <a:prstGeom prst="rect">
              <a:avLst/>
            </a:prstGeom>
            <a:noFill/>
          </p:spPr>
          <p:txBody>
            <a:bodyPr wrap="square" rtlCol="0">
              <a:spAutoFit/>
            </a:bodyPr>
            <a:lstStyle/>
            <a:p>
              <a:pPr algn="ctr"/>
              <a:r>
                <a:rPr lang="en-US" sz="1100" dirty="0"/>
                <a:t>Device Attestation</a:t>
              </a:r>
            </a:p>
          </p:txBody>
        </p:sp>
      </p:grpSp>
      <p:sp>
        <p:nvSpPr>
          <p:cNvPr id="144" name="TextBox 143">
            <a:extLst>
              <a:ext uri="{FF2B5EF4-FFF2-40B4-BE49-F238E27FC236}">
                <a16:creationId xmlns:a16="http://schemas.microsoft.com/office/drawing/2014/main" id="{03C507BC-9DE3-4EBF-9641-8EF87D4D0DFD}"/>
              </a:ext>
            </a:extLst>
          </p:cNvPr>
          <p:cNvSpPr txBox="1"/>
          <p:nvPr/>
        </p:nvSpPr>
        <p:spPr>
          <a:xfrm>
            <a:off x="7229078" y="6067304"/>
            <a:ext cx="1642913" cy="261610"/>
          </a:xfrm>
          <a:prstGeom prst="rect">
            <a:avLst/>
          </a:prstGeom>
          <a:noFill/>
        </p:spPr>
        <p:txBody>
          <a:bodyPr wrap="square" rtlCol="0">
            <a:spAutoFit/>
          </a:bodyPr>
          <a:lstStyle/>
          <a:p>
            <a:pPr algn="ctr"/>
            <a:r>
              <a:rPr lang="en-US" sz="1100"/>
              <a:t>User Authentication</a:t>
            </a:r>
          </a:p>
        </p:txBody>
      </p:sp>
      <p:sp>
        <p:nvSpPr>
          <p:cNvPr id="146" name="TextBox 145">
            <a:extLst>
              <a:ext uri="{FF2B5EF4-FFF2-40B4-BE49-F238E27FC236}">
                <a16:creationId xmlns:a16="http://schemas.microsoft.com/office/drawing/2014/main" id="{CD48E21B-82AA-486D-94C1-5EBD353DC340}"/>
              </a:ext>
            </a:extLst>
          </p:cNvPr>
          <p:cNvSpPr txBox="1"/>
          <p:nvPr/>
        </p:nvSpPr>
        <p:spPr>
          <a:xfrm>
            <a:off x="2887699" y="5904050"/>
            <a:ext cx="1696389" cy="430887"/>
          </a:xfrm>
          <a:prstGeom prst="rect">
            <a:avLst/>
          </a:prstGeom>
          <a:noFill/>
        </p:spPr>
        <p:txBody>
          <a:bodyPr wrap="square" rtlCol="0">
            <a:spAutoFit/>
          </a:bodyPr>
          <a:lstStyle/>
          <a:p>
            <a:pPr algn="ctr"/>
            <a:r>
              <a:rPr lang="en-US" sz="1100"/>
              <a:t>Authentication/Image</a:t>
            </a:r>
          </a:p>
          <a:p>
            <a:pPr algn="ctr"/>
            <a:r>
              <a:rPr lang="en-US" sz="1100"/>
              <a:t>Request</a:t>
            </a:r>
          </a:p>
        </p:txBody>
      </p:sp>
      <p:cxnSp>
        <p:nvCxnSpPr>
          <p:cNvPr id="149" name="Connector: Elbow 148">
            <a:extLst>
              <a:ext uri="{FF2B5EF4-FFF2-40B4-BE49-F238E27FC236}">
                <a16:creationId xmlns:a16="http://schemas.microsoft.com/office/drawing/2014/main" id="{FF8554FC-AC1F-4A0B-BA60-44926736AFA9}"/>
              </a:ext>
            </a:extLst>
          </p:cNvPr>
          <p:cNvCxnSpPr>
            <a:cxnSpLocks/>
          </p:cNvCxnSpPr>
          <p:nvPr/>
        </p:nvCxnSpPr>
        <p:spPr>
          <a:xfrm>
            <a:off x="3823952" y="1968185"/>
            <a:ext cx="1132438" cy="1046595"/>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BF0D975C-AC4B-4F40-8DDF-C3D3324C65BC}"/>
              </a:ext>
            </a:extLst>
          </p:cNvPr>
          <p:cNvSpPr txBox="1"/>
          <p:nvPr/>
        </p:nvSpPr>
        <p:spPr>
          <a:xfrm>
            <a:off x="3823952" y="1610077"/>
            <a:ext cx="1041409" cy="261610"/>
          </a:xfrm>
          <a:prstGeom prst="rect">
            <a:avLst/>
          </a:prstGeom>
          <a:noFill/>
        </p:spPr>
        <p:txBody>
          <a:bodyPr wrap="square" rtlCol="0">
            <a:spAutoFit/>
          </a:bodyPr>
          <a:lstStyle/>
          <a:p>
            <a:pPr algn="ctr"/>
            <a:r>
              <a:rPr lang="en-US" sz="1100"/>
              <a:t>Delivery</a:t>
            </a:r>
          </a:p>
        </p:txBody>
      </p:sp>
      <p:sp>
        <p:nvSpPr>
          <p:cNvPr id="157" name="TextBox 156">
            <a:extLst>
              <a:ext uri="{FF2B5EF4-FFF2-40B4-BE49-F238E27FC236}">
                <a16:creationId xmlns:a16="http://schemas.microsoft.com/office/drawing/2014/main" id="{856D999B-6AF5-4DE6-BDCC-9E0CAA14AED2}"/>
              </a:ext>
            </a:extLst>
          </p:cNvPr>
          <p:cNvSpPr txBox="1"/>
          <p:nvPr/>
        </p:nvSpPr>
        <p:spPr>
          <a:xfrm>
            <a:off x="1862410" y="3061211"/>
            <a:ext cx="942892" cy="430887"/>
          </a:xfrm>
          <a:prstGeom prst="rect">
            <a:avLst/>
          </a:prstGeom>
          <a:noFill/>
        </p:spPr>
        <p:txBody>
          <a:bodyPr wrap="square" rtlCol="0">
            <a:spAutoFit/>
          </a:bodyPr>
          <a:lstStyle/>
          <a:p>
            <a:pPr algn="ctr"/>
            <a:r>
              <a:rPr lang="en-US" sz="1100" dirty="0"/>
              <a:t>Device Registration</a:t>
            </a:r>
          </a:p>
        </p:txBody>
      </p:sp>
      <p:sp>
        <p:nvSpPr>
          <p:cNvPr id="175" name="TextBox 174">
            <a:extLst>
              <a:ext uri="{FF2B5EF4-FFF2-40B4-BE49-F238E27FC236}">
                <a16:creationId xmlns:a16="http://schemas.microsoft.com/office/drawing/2014/main" id="{D2A37136-29B9-4692-AB76-1570A2757AA6}"/>
              </a:ext>
            </a:extLst>
          </p:cNvPr>
          <p:cNvSpPr txBox="1"/>
          <p:nvPr/>
        </p:nvSpPr>
        <p:spPr>
          <a:xfrm>
            <a:off x="10348171" y="4064655"/>
            <a:ext cx="923731" cy="769441"/>
          </a:xfrm>
          <a:prstGeom prst="rect">
            <a:avLst/>
          </a:prstGeom>
          <a:noFill/>
        </p:spPr>
        <p:txBody>
          <a:bodyPr wrap="square" rtlCol="0">
            <a:spAutoFit/>
          </a:bodyPr>
          <a:lstStyle/>
          <a:p>
            <a:pPr algn="ctr"/>
            <a:r>
              <a:rPr lang="en-US" sz="1100" dirty="0"/>
              <a:t>User, and Group Assignment</a:t>
            </a:r>
          </a:p>
          <a:p>
            <a:pPr algn="ctr"/>
            <a:endParaRPr lang="en-US" sz="1100" dirty="0"/>
          </a:p>
        </p:txBody>
      </p:sp>
      <p:sp>
        <p:nvSpPr>
          <p:cNvPr id="190" name="TextBox 189">
            <a:extLst>
              <a:ext uri="{FF2B5EF4-FFF2-40B4-BE49-F238E27FC236}">
                <a16:creationId xmlns:a16="http://schemas.microsoft.com/office/drawing/2014/main" id="{23B087F7-1765-4C38-BA7A-C9F84B7D263D}"/>
              </a:ext>
            </a:extLst>
          </p:cNvPr>
          <p:cNvSpPr txBox="1"/>
          <p:nvPr/>
        </p:nvSpPr>
        <p:spPr>
          <a:xfrm>
            <a:off x="8430930" y="4537495"/>
            <a:ext cx="953989" cy="261610"/>
          </a:xfrm>
          <a:prstGeom prst="rect">
            <a:avLst/>
          </a:prstGeom>
          <a:noFill/>
        </p:spPr>
        <p:txBody>
          <a:bodyPr wrap="square" rtlCol="0">
            <a:spAutoFit/>
          </a:bodyPr>
          <a:lstStyle/>
          <a:p>
            <a:pPr algn="ctr"/>
            <a:r>
              <a:rPr lang="en-US" sz="1100" dirty="0"/>
              <a:t>Registration</a:t>
            </a:r>
          </a:p>
        </p:txBody>
      </p:sp>
      <p:pic>
        <p:nvPicPr>
          <p:cNvPr id="53" name="Picture 52">
            <a:extLst>
              <a:ext uri="{FF2B5EF4-FFF2-40B4-BE49-F238E27FC236}">
                <a16:creationId xmlns:a16="http://schemas.microsoft.com/office/drawing/2014/main" id="{E6A35BC6-197D-456D-BC53-CE41CFEEEE11}"/>
              </a:ext>
            </a:extLst>
          </p:cNvPr>
          <p:cNvPicPr>
            <a:picLocks noChangeAspect="1"/>
          </p:cNvPicPr>
          <p:nvPr/>
        </p:nvPicPr>
        <p:blipFill rotWithShape="1">
          <a:blip r:embed="rId8">
            <a:extLst>
              <a:ext uri="{28A0092B-C50C-407E-A947-70E740481C1C}">
                <a14:useLocalDpi xmlns:a14="http://schemas.microsoft.com/office/drawing/2010/main" val="0"/>
              </a:ext>
            </a:extLst>
          </a:blip>
          <a:srcRect r="38151" b="58873"/>
          <a:stretch/>
        </p:blipFill>
        <p:spPr>
          <a:xfrm>
            <a:off x="1293525" y="1258553"/>
            <a:ext cx="2498221" cy="1420350"/>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0" name="Group 19">
            <a:extLst>
              <a:ext uri="{FF2B5EF4-FFF2-40B4-BE49-F238E27FC236}">
                <a16:creationId xmlns:a16="http://schemas.microsoft.com/office/drawing/2014/main" id="{B5D87342-8FD1-4AF8-AF9B-0E8988904A31}"/>
              </a:ext>
            </a:extLst>
          </p:cNvPr>
          <p:cNvGrpSpPr/>
          <p:nvPr/>
        </p:nvGrpSpPr>
        <p:grpSpPr>
          <a:xfrm>
            <a:off x="3452185" y="3014780"/>
            <a:ext cx="3027367" cy="2725744"/>
            <a:chOff x="3452185" y="3014780"/>
            <a:chExt cx="3027367" cy="2725744"/>
          </a:xfrm>
        </p:grpSpPr>
        <p:grpSp>
          <p:nvGrpSpPr>
            <p:cNvPr id="61" name="Group 60">
              <a:extLst>
                <a:ext uri="{FF2B5EF4-FFF2-40B4-BE49-F238E27FC236}">
                  <a16:creationId xmlns:a16="http://schemas.microsoft.com/office/drawing/2014/main" id="{49C6F835-D530-403E-A680-0576F8D08FB8}"/>
                </a:ext>
              </a:extLst>
            </p:cNvPr>
            <p:cNvGrpSpPr/>
            <p:nvPr/>
          </p:nvGrpSpPr>
          <p:grpSpPr>
            <a:xfrm>
              <a:off x="4204835" y="4020620"/>
              <a:ext cx="1514105" cy="1457062"/>
              <a:chOff x="7913364" y="2819132"/>
              <a:chExt cx="1514105" cy="1457062"/>
            </a:xfrm>
          </p:grpSpPr>
          <p:sp>
            <p:nvSpPr>
              <p:cNvPr id="62" name="TextBox 61">
                <a:extLst>
                  <a:ext uri="{FF2B5EF4-FFF2-40B4-BE49-F238E27FC236}">
                    <a16:creationId xmlns:a16="http://schemas.microsoft.com/office/drawing/2014/main" id="{D9FDC7D4-1106-4584-B861-CF5E75EEE66F}"/>
                  </a:ext>
                </a:extLst>
              </p:cNvPr>
              <p:cNvSpPr txBox="1"/>
              <p:nvPr/>
            </p:nvSpPr>
            <p:spPr>
              <a:xfrm>
                <a:off x="7913364" y="3537530"/>
                <a:ext cx="1514105" cy="738664"/>
              </a:xfrm>
              <a:prstGeom prst="rect">
                <a:avLst/>
              </a:prstGeom>
              <a:noFill/>
            </p:spPr>
            <p:txBody>
              <a:bodyPr wrap="square" rtlCol="0">
                <a:spAutoFit/>
              </a:bodyPr>
              <a:lstStyle/>
              <a:p>
                <a:pPr algn="ctr"/>
                <a:r>
                  <a:rPr lang="en-US" sz="1400"/>
                  <a:t>System Guard Attestation Service</a:t>
                </a:r>
              </a:p>
            </p:txBody>
          </p:sp>
          <p:pic>
            <p:nvPicPr>
              <p:cNvPr id="63" name="Picture 62">
                <a:extLst>
                  <a:ext uri="{FF2B5EF4-FFF2-40B4-BE49-F238E27FC236}">
                    <a16:creationId xmlns:a16="http://schemas.microsoft.com/office/drawing/2014/main" id="{26907F7B-AC02-4577-89CF-7F51C34FE042}"/>
                  </a:ext>
                </a:extLst>
              </p:cNvPr>
              <p:cNvPicPr>
                <a:picLocks noChangeAspect="1"/>
              </p:cNvPicPr>
              <p:nvPr/>
            </p:nvPicPr>
            <p:blipFill>
              <a:blip r:embed="rId9"/>
              <a:stretch>
                <a:fillRect/>
              </a:stretch>
            </p:blipFill>
            <p:spPr>
              <a:xfrm>
                <a:off x="8331992" y="2819132"/>
                <a:ext cx="723622" cy="711000"/>
              </a:xfrm>
              <a:prstGeom prst="rect">
                <a:avLst/>
              </a:prstGeom>
            </p:spPr>
          </p:pic>
        </p:grpSp>
        <p:pic>
          <p:nvPicPr>
            <p:cNvPr id="67" name="Graphic 66" descr="Laptop">
              <a:extLst>
                <a:ext uri="{FF2B5EF4-FFF2-40B4-BE49-F238E27FC236}">
                  <a16:creationId xmlns:a16="http://schemas.microsoft.com/office/drawing/2014/main" id="{646B7828-7557-4129-AC54-FD595EF138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34189" y="3259439"/>
              <a:ext cx="688930" cy="688930"/>
            </a:xfrm>
            <a:prstGeom prst="rect">
              <a:avLst/>
            </a:prstGeom>
          </p:spPr>
        </p:pic>
        <p:sp>
          <p:nvSpPr>
            <p:cNvPr id="41" name="Rectangle 40">
              <a:extLst>
                <a:ext uri="{FF2B5EF4-FFF2-40B4-BE49-F238E27FC236}">
                  <a16:creationId xmlns:a16="http://schemas.microsoft.com/office/drawing/2014/main" id="{98C9A6A6-288D-4547-9148-B3E3AAE6A0F9}"/>
                </a:ext>
              </a:extLst>
            </p:cNvPr>
            <p:cNvSpPr/>
            <p:nvPr/>
          </p:nvSpPr>
          <p:spPr>
            <a:xfrm>
              <a:off x="3456925" y="3033449"/>
              <a:ext cx="3022627" cy="27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4C71E7E0-9ECD-4C17-A97F-1C3EDAB9F407}"/>
                </a:ext>
              </a:extLst>
            </p:cNvPr>
            <p:cNvGrpSpPr/>
            <p:nvPr/>
          </p:nvGrpSpPr>
          <p:grpSpPr>
            <a:xfrm>
              <a:off x="3501910" y="4005550"/>
              <a:ext cx="913961" cy="1058381"/>
              <a:chOff x="4166575" y="625965"/>
              <a:chExt cx="913961" cy="1058381"/>
            </a:xfrm>
          </p:grpSpPr>
          <p:pic>
            <p:nvPicPr>
              <p:cNvPr id="92" name="Picture 91">
                <a:extLst>
                  <a:ext uri="{FF2B5EF4-FFF2-40B4-BE49-F238E27FC236}">
                    <a16:creationId xmlns:a16="http://schemas.microsoft.com/office/drawing/2014/main" id="{62DBFFAA-36B1-4B59-9A4B-4A004AFB0A15}"/>
                  </a:ext>
                </a:extLst>
              </p:cNvPr>
              <p:cNvPicPr>
                <a:picLocks noChangeAspect="1"/>
              </p:cNvPicPr>
              <p:nvPr/>
            </p:nvPicPr>
            <p:blipFill>
              <a:blip r:embed="rId12"/>
              <a:stretch>
                <a:fillRect/>
              </a:stretch>
            </p:blipFill>
            <p:spPr>
              <a:xfrm>
                <a:off x="4237791" y="625965"/>
                <a:ext cx="771531" cy="819156"/>
              </a:xfrm>
              <a:prstGeom prst="rect">
                <a:avLst/>
              </a:prstGeom>
            </p:spPr>
          </p:pic>
          <p:sp>
            <p:nvSpPr>
              <p:cNvPr id="94" name="TextBox 93">
                <a:extLst>
                  <a:ext uri="{FF2B5EF4-FFF2-40B4-BE49-F238E27FC236}">
                    <a16:creationId xmlns:a16="http://schemas.microsoft.com/office/drawing/2014/main" id="{48E2BD5A-A11A-40F6-951D-D84BEE094A20}"/>
                  </a:ext>
                </a:extLst>
              </p:cNvPr>
              <p:cNvSpPr txBox="1"/>
              <p:nvPr/>
            </p:nvSpPr>
            <p:spPr>
              <a:xfrm>
                <a:off x="4166575" y="1376569"/>
                <a:ext cx="913961" cy="307777"/>
              </a:xfrm>
              <a:prstGeom prst="rect">
                <a:avLst/>
              </a:prstGeom>
              <a:noFill/>
            </p:spPr>
            <p:txBody>
              <a:bodyPr wrap="square" rtlCol="0">
                <a:spAutoFit/>
              </a:bodyPr>
              <a:lstStyle/>
              <a:p>
                <a:r>
                  <a:rPr lang="en-US" sz="1400"/>
                  <a:t>Azure ATP</a:t>
                </a:r>
              </a:p>
            </p:txBody>
          </p:sp>
        </p:grpSp>
        <p:sp>
          <p:nvSpPr>
            <p:cNvPr id="96" name="TextBox 95">
              <a:extLst>
                <a:ext uri="{FF2B5EF4-FFF2-40B4-BE49-F238E27FC236}">
                  <a16:creationId xmlns:a16="http://schemas.microsoft.com/office/drawing/2014/main" id="{E145244A-108C-42ED-85DA-2E92C3058E7A}"/>
                </a:ext>
              </a:extLst>
            </p:cNvPr>
            <p:cNvSpPr txBox="1"/>
            <p:nvPr/>
          </p:nvSpPr>
          <p:spPr>
            <a:xfrm>
              <a:off x="3452185" y="3014780"/>
              <a:ext cx="3008409" cy="307777"/>
            </a:xfrm>
            <a:prstGeom prst="rect">
              <a:avLst/>
            </a:prstGeom>
            <a:noFill/>
          </p:spPr>
          <p:txBody>
            <a:bodyPr wrap="square" rtlCol="0">
              <a:spAutoFit/>
            </a:bodyPr>
            <a:lstStyle/>
            <a:p>
              <a:pPr algn="ctr"/>
              <a:r>
                <a:rPr lang="en-US" sz="1400" dirty="0"/>
                <a:t> Windows 10 RS5+ Client</a:t>
              </a:r>
            </a:p>
          </p:txBody>
        </p:sp>
        <p:grpSp>
          <p:nvGrpSpPr>
            <p:cNvPr id="103" name="Group 102">
              <a:extLst>
                <a:ext uri="{FF2B5EF4-FFF2-40B4-BE49-F238E27FC236}">
                  <a16:creationId xmlns:a16="http://schemas.microsoft.com/office/drawing/2014/main" id="{BB135950-47B0-4C30-B083-DE261BAF3615}"/>
                </a:ext>
              </a:extLst>
            </p:cNvPr>
            <p:cNvGrpSpPr/>
            <p:nvPr/>
          </p:nvGrpSpPr>
          <p:grpSpPr>
            <a:xfrm>
              <a:off x="5515701" y="4055347"/>
              <a:ext cx="960325" cy="926566"/>
              <a:chOff x="4259265" y="5148533"/>
              <a:chExt cx="1083602" cy="1171660"/>
            </a:xfrm>
          </p:grpSpPr>
          <p:pic>
            <p:nvPicPr>
              <p:cNvPr id="106" name="Picture 105">
                <a:extLst>
                  <a:ext uri="{FF2B5EF4-FFF2-40B4-BE49-F238E27FC236}">
                    <a16:creationId xmlns:a16="http://schemas.microsoft.com/office/drawing/2014/main" id="{8EC850FF-F0A7-40B5-83A3-349F1E232E0D}"/>
                  </a:ext>
                </a:extLst>
              </p:cNvPr>
              <p:cNvPicPr>
                <a:picLocks noChangeAspect="1"/>
              </p:cNvPicPr>
              <p:nvPr/>
            </p:nvPicPr>
            <p:blipFill>
              <a:blip r:embed="rId7"/>
              <a:stretch>
                <a:fillRect/>
              </a:stretch>
            </p:blipFill>
            <p:spPr>
              <a:xfrm>
                <a:off x="4426437" y="5148533"/>
                <a:ext cx="749258" cy="806893"/>
              </a:xfrm>
              <a:prstGeom prst="rect">
                <a:avLst/>
              </a:prstGeom>
            </p:spPr>
          </p:pic>
          <p:sp>
            <p:nvSpPr>
              <p:cNvPr id="107" name="TextBox 106">
                <a:extLst>
                  <a:ext uri="{FF2B5EF4-FFF2-40B4-BE49-F238E27FC236}">
                    <a16:creationId xmlns:a16="http://schemas.microsoft.com/office/drawing/2014/main" id="{22E4D8F3-2229-49AA-8A83-8D113CF84FAC}"/>
                  </a:ext>
                </a:extLst>
              </p:cNvPr>
              <p:cNvSpPr txBox="1"/>
              <p:nvPr/>
            </p:nvSpPr>
            <p:spPr>
              <a:xfrm>
                <a:off x="4259265" y="6012416"/>
                <a:ext cx="1083602" cy="307777"/>
              </a:xfrm>
              <a:prstGeom prst="rect">
                <a:avLst/>
              </a:prstGeom>
              <a:noFill/>
            </p:spPr>
            <p:txBody>
              <a:bodyPr wrap="square" rtlCol="0">
                <a:spAutoFit/>
              </a:bodyPr>
              <a:lstStyle/>
              <a:p>
                <a:pPr algn="ctr" defTabSz="932597"/>
                <a:r>
                  <a:rPr lang="en-US" sz="1400">
                    <a:solidFill>
                      <a:prstClr val="black"/>
                    </a:solidFill>
                  </a:rPr>
                  <a:t>Intune</a:t>
                </a:r>
              </a:p>
            </p:txBody>
          </p:sp>
        </p:grpSp>
      </p:grpSp>
      <p:grpSp>
        <p:nvGrpSpPr>
          <p:cNvPr id="17" name="Group 16">
            <a:extLst>
              <a:ext uri="{FF2B5EF4-FFF2-40B4-BE49-F238E27FC236}">
                <a16:creationId xmlns:a16="http://schemas.microsoft.com/office/drawing/2014/main" id="{56333F07-A0DF-472A-B94D-AE3833D82093}"/>
              </a:ext>
            </a:extLst>
          </p:cNvPr>
          <p:cNvGrpSpPr/>
          <p:nvPr/>
        </p:nvGrpSpPr>
        <p:grpSpPr>
          <a:xfrm>
            <a:off x="196553" y="6206417"/>
            <a:ext cx="1558988" cy="430887"/>
            <a:chOff x="196553" y="6206417"/>
            <a:chExt cx="1419348" cy="430887"/>
          </a:xfrm>
        </p:grpSpPr>
        <p:sp>
          <p:nvSpPr>
            <p:cNvPr id="16" name="Rectangle 15">
              <a:extLst>
                <a:ext uri="{FF2B5EF4-FFF2-40B4-BE49-F238E27FC236}">
                  <a16:creationId xmlns:a16="http://schemas.microsoft.com/office/drawing/2014/main" id="{E0A25141-4083-4577-9892-A29254667D29}"/>
                </a:ext>
              </a:extLst>
            </p:cNvPr>
            <p:cNvSpPr/>
            <p:nvPr/>
          </p:nvSpPr>
          <p:spPr>
            <a:xfrm>
              <a:off x="196553" y="6206417"/>
              <a:ext cx="1419348" cy="43088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0D552BD-B7AD-4616-8605-683218CF8BE3}"/>
                </a:ext>
              </a:extLst>
            </p:cNvPr>
            <p:cNvSpPr txBox="1"/>
            <p:nvPr/>
          </p:nvSpPr>
          <p:spPr>
            <a:xfrm>
              <a:off x="196553" y="6206417"/>
              <a:ext cx="888763" cy="430887"/>
            </a:xfrm>
            <a:prstGeom prst="rect">
              <a:avLst/>
            </a:prstGeom>
            <a:noFill/>
          </p:spPr>
          <p:txBody>
            <a:bodyPr wrap="square" rtlCol="0">
              <a:spAutoFit/>
            </a:bodyPr>
            <a:lstStyle/>
            <a:p>
              <a:pPr algn="r"/>
              <a:r>
                <a:rPr lang="en-US" sz="1050"/>
                <a:t>User Flow</a:t>
              </a:r>
            </a:p>
            <a:p>
              <a:pPr algn="r"/>
              <a:r>
                <a:rPr lang="en-US" sz="1050"/>
                <a:t>System Flow</a:t>
              </a:r>
            </a:p>
          </p:txBody>
        </p:sp>
        <p:cxnSp>
          <p:nvCxnSpPr>
            <p:cNvPr id="15" name="Straight Connector 14">
              <a:extLst>
                <a:ext uri="{FF2B5EF4-FFF2-40B4-BE49-F238E27FC236}">
                  <a16:creationId xmlns:a16="http://schemas.microsoft.com/office/drawing/2014/main" id="{6461A13A-3E58-468A-BE24-4DE370847337}"/>
                </a:ext>
              </a:extLst>
            </p:cNvPr>
            <p:cNvCxnSpPr/>
            <p:nvPr/>
          </p:nvCxnSpPr>
          <p:spPr>
            <a:xfrm>
              <a:off x="1085316" y="6328914"/>
              <a:ext cx="411669"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55222C5-4C5F-47A8-9E91-BB71D9A0923C}"/>
                </a:ext>
              </a:extLst>
            </p:cNvPr>
            <p:cNvCxnSpPr/>
            <p:nvPr/>
          </p:nvCxnSpPr>
          <p:spPr>
            <a:xfrm>
              <a:off x="1087690" y="6497140"/>
              <a:ext cx="411669" cy="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4" name="Connector: Elbow 73">
            <a:extLst>
              <a:ext uri="{FF2B5EF4-FFF2-40B4-BE49-F238E27FC236}">
                <a16:creationId xmlns:a16="http://schemas.microsoft.com/office/drawing/2014/main" id="{3E0D1958-7EA3-4897-82D1-8B1F7A0E9771}"/>
              </a:ext>
            </a:extLst>
          </p:cNvPr>
          <p:cNvCxnSpPr>
            <a:cxnSpLocks/>
          </p:cNvCxnSpPr>
          <p:nvPr/>
        </p:nvCxnSpPr>
        <p:spPr>
          <a:xfrm rot="16200000" flipV="1">
            <a:off x="1475122" y="3179990"/>
            <a:ext cx="3557310" cy="2844917"/>
          </a:xfrm>
          <a:prstGeom prst="bentConnector3">
            <a:avLst>
              <a:gd name="adj1" fmla="val -2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A6F86DA-FA6C-4C27-A38F-28D0B6EAD88B}"/>
              </a:ext>
            </a:extLst>
          </p:cNvPr>
          <p:cNvCxnSpPr>
            <a:cxnSpLocks/>
          </p:cNvCxnSpPr>
          <p:nvPr/>
        </p:nvCxnSpPr>
        <p:spPr>
          <a:xfrm flipV="1">
            <a:off x="8222763" y="4415128"/>
            <a:ext cx="1273662" cy="11414"/>
          </a:xfrm>
          <a:prstGeom prst="straightConnector1">
            <a:avLst/>
          </a:prstGeom>
          <a:ln w="57150">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68" name="Straight Arrow Connector 67">
            <a:extLst>
              <a:ext uri="{FF2B5EF4-FFF2-40B4-BE49-F238E27FC236}">
                <a16:creationId xmlns:a16="http://schemas.microsoft.com/office/drawing/2014/main" id="{5FEDE826-A4F5-485D-99CE-79E545E88C73}"/>
              </a:ext>
            </a:extLst>
          </p:cNvPr>
          <p:cNvCxnSpPr>
            <a:cxnSpLocks/>
          </p:cNvCxnSpPr>
          <p:nvPr/>
        </p:nvCxnSpPr>
        <p:spPr>
          <a:xfrm>
            <a:off x="6644643" y="4415128"/>
            <a:ext cx="710461" cy="0"/>
          </a:xfrm>
          <a:prstGeom prst="straightConnector1">
            <a:avLst/>
          </a:prstGeom>
          <a:ln w="57150">
            <a:headEnd type="triangle"/>
            <a:tailEnd type="triangle"/>
          </a:ln>
        </p:spPr>
        <p:style>
          <a:lnRef idx="3">
            <a:schemeClr val="accent5"/>
          </a:lnRef>
          <a:fillRef idx="0">
            <a:schemeClr val="accent5"/>
          </a:fillRef>
          <a:effectRef idx="2">
            <a:schemeClr val="accent5"/>
          </a:effectRef>
          <a:fontRef idx="minor">
            <a:schemeClr val="tx1"/>
          </a:fontRef>
        </p:style>
      </p:cxnSp>
      <p:sp>
        <p:nvSpPr>
          <p:cNvPr id="52" name="Cloud 51">
            <a:extLst>
              <a:ext uri="{FF2B5EF4-FFF2-40B4-BE49-F238E27FC236}">
                <a16:creationId xmlns:a16="http://schemas.microsoft.com/office/drawing/2014/main" id="{4196D117-335A-4A98-977B-9FC77A8902D5}"/>
              </a:ext>
            </a:extLst>
          </p:cNvPr>
          <p:cNvSpPr/>
          <p:nvPr/>
        </p:nvSpPr>
        <p:spPr>
          <a:xfrm>
            <a:off x="6511758" y="2382112"/>
            <a:ext cx="5319878" cy="383002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38BA50A2-B8B1-4C99-A44A-BF09E2532890}"/>
              </a:ext>
            </a:extLst>
          </p:cNvPr>
          <p:cNvPicPr>
            <a:picLocks noChangeAspect="1"/>
          </p:cNvPicPr>
          <p:nvPr/>
        </p:nvPicPr>
        <p:blipFill>
          <a:blip r:embed="rId13"/>
          <a:stretch>
            <a:fillRect/>
          </a:stretch>
        </p:blipFill>
        <p:spPr>
          <a:xfrm>
            <a:off x="10705884" y="59324"/>
            <a:ext cx="1362447" cy="1550753"/>
          </a:xfrm>
          <a:prstGeom prst="rect">
            <a:avLst/>
          </a:prstGeom>
        </p:spPr>
      </p:pic>
    </p:spTree>
    <p:extLst>
      <p:ext uri="{BB962C8B-B14F-4D97-AF65-F5344CB8AC3E}">
        <p14:creationId xmlns:p14="http://schemas.microsoft.com/office/powerpoint/2010/main" val="175347916"/>
      </p:ext>
    </p:extLst>
  </p:cSld>
  <p:clrMapOvr>
    <a:masterClrMapping/>
  </p:clrMapOvr>
  <mc:AlternateContent xmlns:mc="http://schemas.openxmlformats.org/markup-compatibility/2006" xmlns:p14="http://schemas.microsoft.com/office/powerpoint/2010/main">
    <mc:Choice Requires="p14">
      <p:transition p14:dur="0" advTm="21244"/>
    </mc:Choice>
    <mc:Fallback xmlns="">
      <p:transition advTm="2124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9.6|35.6"/>
</p:tagLst>
</file>

<file path=ppt/theme/theme1.xml><?xml version="1.0" encoding="utf-8"?>
<a:theme xmlns:a="http://schemas.openxmlformats.org/drawingml/2006/main" name="JuxtaposeVTI">
  <a:themeElements>
    <a:clrScheme name="AnalogousFromDarkSeedLeftStep">
      <a:dk1>
        <a:srgbClr val="000000"/>
      </a:dk1>
      <a:lt1>
        <a:srgbClr val="FFFFFF"/>
      </a:lt1>
      <a:dk2>
        <a:srgbClr val="1B2B30"/>
      </a:dk2>
      <a:lt2>
        <a:srgbClr val="F0F3F0"/>
      </a:lt2>
      <a:accent1>
        <a:srgbClr val="D040CA"/>
      </a:accent1>
      <a:accent2>
        <a:srgbClr val="882EBE"/>
      </a:accent2>
      <a:accent3>
        <a:srgbClr val="5E40D0"/>
      </a:accent3>
      <a:accent4>
        <a:srgbClr val="324FBF"/>
      </a:accent4>
      <a:accent5>
        <a:srgbClr val="409AD0"/>
      </a:accent5>
      <a:accent6>
        <a:srgbClr val="2EBEB8"/>
      </a:accent6>
      <a:hlink>
        <a:srgbClr val="3F7ABF"/>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9-51052_Microsoft_Ready_Template_Light">
  <a:themeElements>
    <a:clrScheme name="Inspire + Ready">
      <a:dk1>
        <a:srgbClr val="000000"/>
      </a:dk1>
      <a:lt1>
        <a:srgbClr val="FFFFFF"/>
      </a:lt1>
      <a:dk2>
        <a:srgbClr val="243A5E"/>
      </a:dk2>
      <a:lt2>
        <a:srgbClr val="E6E6E6"/>
      </a:lt2>
      <a:accent1>
        <a:srgbClr val="0078D4"/>
      </a:accent1>
      <a:accent2>
        <a:srgbClr val="243A5E"/>
      </a:accent2>
      <a:accent3>
        <a:srgbClr val="50E6FF"/>
      </a:accent3>
      <a:accent4>
        <a:srgbClr val="9BF00B"/>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Ready_Breakout_16x9_Template.potx" id="{7A738DDF-EF2E-41FA-9228-B2E944E70D9C}" vid="{C5A588B5-CA04-40F0-8170-DE3B1CFBB9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E8077F40FAB14486B36B0668DFF9C0" ma:contentTypeVersion="2" ma:contentTypeDescription="Create a new document." ma:contentTypeScope="" ma:versionID="1c255a27408a3574d1d176b385b3a9ca">
  <xsd:schema xmlns:xsd="http://www.w3.org/2001/XMLSchema" xmlns:xs="http://www.w3.org/2001/XMLSchema" xmlns:p="http://schemas.microsoft.com/office/2006/metadata/properties" xmlns:ns2="53a5883d-39b9-4fd0-a021-b94a390b5e50" targetNamespace="http://schemas.microsoft.com/office/2006/metadata/properties" ma:root="true" ma:fieldsID="88b4620183691b0316f8212da9e2be4e" ns2:_="">
    <xsd:import namespace="53a5883d-39b9-4fd0-a021-b94a390b5e5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5883d-39b9-4fd0-a021-b94a390b5e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54C26C-5CDB-47EC-BF25-28E94B63FF49}"/>
</file>

<file path=customXml/itemProps2.xml><?xml version="1.0" encoding="utf-8"?>
<ds:datastoreItem xmlns:ds="http://schemas.openxmlformats.org/officeDocument/2006/customXml" ds:itemID="{977111D5-E20C-4FAB-8FD8-1DEE37830A4C}"/>
</file>

<file path=customXml/itemProps3.xml><?xml version="1.0" encoding="utf-8"?>
<ds:datastoreItem xmlns:ds="http://schemas.openxmlformats.org/officeDocument/2006/customXml" ds:itemID="{D529CE3F-469C-4F70-8B6C-B89902ED15D6}"/>
</file>

<file path=docProps/app.xml><?xml version="1.0" encoding="utf-8"?>
<Properties xmlns="http://schemas.openxmlformats.org/officeDocument/2006/extended-properties" xmlns:vt="http://schemas.openxmlformats.org/officeDocument/2006/docPropsVTypes">
  <TotalTime>783</TotalTime>
  <Words>954</Words>
  <Application>Microsoft Office PowerPoint</Application>
  <PresentationFormat>Widescreen</PresentationFormat>
  <Paragraphs>250</Paragraphs>
  <Slides>16</Slides>
  <Notes>2</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vt:lpstr>
      <vt:lpstr>Calibri</vt:lpstr>
      <vt:lpstr>Consolas</vt:lpstr>
      <vt:lpstr>Franklin Gothic Demi Cond</vt:lpstr>
      <vt:lpstr>Franklin Gothic Medium</vt:lpstr>
      <vt:lpstr>Segoe UI</vt:lpstr>
      <vt:lpstr>Segoe UI Light</vt:lpstr>
      <vt:lpstr>Segoe UI Semibold</vt:lpstr>
      <vt:lpstr>SegoeUI</vt:lpstr>
      <vt:lpstr>Wingdings</vt:lpstr>
      <vt:lpstr>JuxtaposeVTI</vt:lpstr>
      <vt:lpstr>9-51052_Microsoft_Ready_Template_Light</vt:lpstr>
      <vt:lpstr>Azure Secure workstation</vt:lpstr>
      <vt:lpstr>Agenda</vt:lpstr>
      <vt:lpstr>0-trust</vt:lpstr>
      <vt:lpstr>Twitter </vt:lpstr>
      <vt:lpstr>Petya</vt:lpstr>
      <vt:lpstr>Building a trusted model</vt:lpstr>
      <vt:lpstr>Role based workstation</vt:lpstr>
      <vt:lpstr>Implementing the profile</vt:lpstr>
      <vt:lpstr>Enhanced Workstation </vt:lpstr>
      <vt:lpstr>Secured Workstation</vt:lpstr>
      <vt:lpstr>Deploying the service</vt:lpstr>
      <vt:lpstr>Supply chain management using autopilot</vt:lpstr>
      <vt:lpstr>Autopilot demo</vt:lpstr>
      <vt:lpstr>Microsoft Cloud App Security and Windows Defender ATP</vt:lpstr>
      <vt:lpstr>Revisit Twitter, Petya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Secure workstation</dc:title>
  <dc:creator>Frank Simorjay</dc:creator>
  <cp:lastModifiedBy>Steve Scholz</cp:lastModifiedBy>
  <cp:revision>2</cp:revision>
  <dcterms:created xsi:type="dcterms:W3CDTF">2020-10-20T02:33:44Z</dcterms:created>
  <dcterms:modified xsi:type="dcterms:W3CDTF">2020-10-20T17:52:36Z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frasim@microsoft.com</vt:lpwstr>
  </property>
  <property fmtid="{D5CDD505-2E9C-101B-9397-08002B2CF9AE}" pid="5" name="MSIP_Label_f42aa342-8706-4288-bd11-ebb85995028c_SetDate">
    <vt:lpwstr>2020-10-20T02:49:44.0200067Z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9860508b-6886-4632-af1f-f0dd20bfb520</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0x0101000EE8077F40FAB14486B36B0668DFF9C0</vt:lpwstr>
  </property>
</Properties>
</file>